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340" r:id="rId5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RNS Catriona" initials="CC" lastIdx="7" clrIdx="0">
    <p:extLst>
      <p:ext uri="{19B8F6BF-5375-455C-9EA6-DF929625EA0E}">
        <p15:presenceInfo xmlns:p15="http://schemas.microsoft.com/office/powerpoint/2012/main" userId="S-1-5-21-861567501-1417001333-682003330-745858" providerId="AD"/>
      </p:ext>
    </p:extLst>
  </p:cmAuthor>
  <p:cmAuthor id="2" name="STREFFORD Iain" initials="SI" lastIdx="1" clrIdx="1">
    <p:extLst>
      <p:ext uri="{19B8F6BF-5375-455C-9EA6-DF929625EA0E}">
        <p15:presenceInfo xmlns:p15="http://schemas.microsoft.com/office/powerpoint/2012/main" userId="S::istreffo@ed.ac.uk::f400c14a-c904-4816-8e95-6cf734f47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7C5"/>
    <a:srgbClr val="61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9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F01E-B77C-421B-A38F-CC6C0541706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E6852-7642-4FCB-80E2-C54109C79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" y="0"/>
            <a:ext cx="12202667" cy="686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37" y="5904543"/>
            <a:ext cx="8534400" cy="670133"/>
          </a:xfr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637" y="48160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637" y="10544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637" y="10544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637" y="10544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acters (edit in master 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6321 EdHelp_Character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5" y="2690381"/>
            <a:ext cx="1889687" cy="1728744"/>
          </a:xfrm>
          <a:prstGeom prst="rect">
            <a:avLst/>
          </a:prstGeom>
        </p:spPr>
      </p:pic>
      <p:pic>
        <p:nvPicPr>
          <p:cNvPr id="4" name="Picture 3" descr="416321 EdHelp_Character_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1" y="1924175"/>
            <a:ext cx="1626675" cy="2390972"/>
          </a:xfrm>
          <a:prstGeom prst="rect">
            <a:avLst/>
          </a:prstGeom>
        </p:spPr>
      </p:pic>
      <p:pic>
        <p:nvPicPr>
          <p:cNvPr id="5" name="Picture 4" descr="416321 EdHelp_Character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23" y="1411149"/>
            <a:ext cx="1592716" cy="3374691"/>
          </a:xfrm>
          <a:prstGeom prst="rect">
            <a:avLst/>
          </a:prstGeom>
        </p:spPr>
      </p:pic>
      <p:pic>
        <p:nvPicPr>
          <p:cNvPr id="6" name="Picture 5" descr="416321 EdHelp_Character_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77" y="1315151"/>
            <a:ext cx="3576059" cy="36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edit in master 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6321 EdHelp_Icon_Accommodati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15240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15240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905000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1524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15240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15240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15240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29000"/>
            <a:ext cx="152400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29000"/>
            <a:ext cx="1524000" cy="15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905000"/>
            <a:ext cx="1524000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429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1" y="6442512"/>
            <a:ext cx="4151279" cy="333000"/>
            <a:chOff x="11384815" y="6442512"/>
            <a:chExt cx="810359" cy="333000"/>
          </a:xfrm>
          <a:solidFill>
            <a:schemeClr val="bg1">
              <a:lumMod val="75000"/>
            </a:schemeClr>
          </a:solidFill>
        </p:grpSpPr>
        <p:sp>
          <p:nvSpPr>
            <p:cNvPr id="10" name="Chevron 9"/>
            <p:cNvSpPr/>
            <p:nvPr userDrawn="1"/>
          </p:nvSpPr>
          <p:spPr>
            <a:xfrm>
              <a:off x="11384815" y="6442512"/>
              <a:ext cx="656051" cy="333000"/>
            </a:xfrm>
            <a:prstGeom prst="chevron">
              <a:avLst>
                <a:gd name="adj" fmla="val 2287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 userDrawn="1"/>
          </p:nvSpPr>
          <p:spPr>
            <a:xfrm flipH="1">
              <a:off x="11738387" y="6442512"/>
              <a:ext cx="456787" cy="333000"/>
            </a:xfrm>
            <a:prstGeom prst="chevron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33860" y="6367272"/>
            <a:ext cx="3673365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none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The University of Edinburgh  |  EdHelp</a:t>
            </a:r>
          </a:p>
        </p:txBody>
      </p:sp>
    </p:spTree>
    <p:extLst>
      <p:ext uri="{BB962C8B-B14F-4D97-AF65-F5344CB8AC3E}">
        <p14:creationId xmlns:p14="http://schemas.microsoft.com/office/powerpoint/2010/main" val="111999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" y="0"/>
            <a:ext cx="12202667" cy="686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37" y="5904543"/>
            <a:ext cx="8534400" cy="670133"/>
          </a:xfr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637" y="48160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" y="0"/>
            <a:ext cx="12202667" cy="686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37" y="5904543"/>
            <a:ext cx="8534400" cy="670133"/>
          </a:xfr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637" y="48160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6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" y="-6000"/>
            <a:ext cx="12202667" cy="6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6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B23A7-41C1-B44E-BE49-A01F920B54D3}"/>
              </a:ext>
            </a:extLst>
          </p:cNvPr>
          <p:cNvSpPr/>
          <p:nvPr userDrawn="1"/>
        </p:nvSpPr>
        <p:spPr>
          <a:xfrm>
            <a:off x="183537" y="209754"/>
            <a:ext cx="11851148" cy="6489291"/>
          </a:xfrm>
          <a:prstGeom prst="rect">
            <a:avLst/>
          </a:prstGeom>
          <a:solidFill>
            <a:srgbClr val="EBF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67AAA-E3AC-824E-B921-4516B36F0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988" y="5101301"/>
            <a:ext cx="199813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16321 EdHelp_Colour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67" cy="6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637" y="10544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33">
                <a:solidFill>
                  <a:schemeClr val="bg1"/>
                </a:solidFill>
                <a:latin typeface="Source sans"/>
                <a:cs typeface="Source sans"/>
              </a:defRPr>
            </a:lvl1pPr>
          </a:lstStyle>
          <a:p>
            <a:r>
              <a:rPr lang="en-GB"/>
              <a:t>Click to edit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2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533" kern="1200">
          <a:solidFill>
            <a:schemeClr val="tx1"/>
          </a:solidFill>
          <a:latin typeface="Source sans"/>
          <a:ea typeface="+mj-ea"/>
          <a:cs typeface="Source san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Source sans"/>
          <a:ea typeface="+mn-ea"/>
          <a:cs typeface="Source san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Source sans"/>
          <a:ea typeface="+mn-ea"/>
          <a:cs typeface="Source san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Source sans"/>
          <a:ea typeface="+mn-ea"/>
          <a:cs typeface="Source sans"/>
        </a:defRPr>
      </a:lvl3pPr>
      <a:lvl4pPr marL="2133547" marR="0" indent="-304792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133" kern="1200">
          <a:solidFill>
            <a:schemeClr val="tx1"/>
          </a:solidFill>
          <a:latin typeface="Source sans"/>
          <a:ea typeface="+mn-ea"/>
          <a:cs typeface="Source san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Source sans"/>
          <a:ea typeface="+mn-ea"/>
          <a:cs typeface="Source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96D8E3-52FA-467C-BCBD-A85E8C148AEE}"/>
              </a:ext>
            </a:extLst>
          </p:cNvPr>
          <p:cNvGrpSpPr/>
          <p:nvPr/>
        </p:nvGrpSpPr>
        <p:grpSpPr>
          <a:xfrm>
            <a:off x="-3464" y="6209969"/>
            <a:ext cx="12195464" cy="655737"/>
            <a:chOff x="-3464" y="6209967"/>
            <a:chExt cx="12195464" cy="6557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F657B8-FD49-4957-83E7-F91F4C4C3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053" t="70591" r="36412" b="20561"/>
            <a:stretch/>
          </p:blipFill>
          <p:spPr>
            <a:xfrm>
              <a:off x="8563897" y="6209967"/>
              <a:ext cx="3628103" cy="655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D476FF-4D13-4AF3-82A2-DFE102BF0F8D}"/>
                </a:ext>
              </a:extLst>
            </p:cNvPr>
            <p:cNvSpPr/>
            <p:nvPr/>
          </p:nvSpPr>
          <p:spPr>
            <a:xfrm>
              <a:off x="-3464" y="6209967"/>
              <a:ext cx="8567362" cy="648034"/>
            </a:xfrm>
            <a:prstGeom prst="rect">
              <a:avLst/>
            </a:prstGeom>
            <a:solidFill>
              <a:srgbClr val="51B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AF54A2-D34A-4B04-8092-50491F19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0"/>
            <a:ext cx="11045952" cy="6213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CDA4B3-8A8F-4198-A87E-E0CFFA98D634}"/>
              </a:ext>
            </a:extLst>
          </p:cNvPr>
          <p:cNvSpPr txBox="1"/>
          <p:nvPr/>
        </p:nvSpPr>
        <p:spPr>
          <a:xfrm>
            <a:off x="2250040" y="1541124"/>
            <a:ext cx="8476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Help Services Customer Charter –December 2025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Dedicated to Delivering Excellence</a:t>
            </a:r>
          </a:p>
          <a:p>
            <a:pPr algn="ctr"/>
            <a:r>
              <a:rPr lang="en-GB" dirty="0"/>
              <a:t>• We will always listen to you and use your feedback to improve our services. </a:t>
            </a:r>
          </a:p>
          <a:p>
            <a:pPr algn="ctr"/>
            <a:r>
              <a:rPr lang="en-GB" dirty="0"/>
              <a:t>• We will meet your information needs in an informed, friendly and respectful manner. We will communicate with you clearly, accurately and in a timely way. </a:t>
            </a:r>
          </a:p>
          <a:p>
            <a:pPr algn="ctr"/>
            <a:r>
              <a:rPr lang="en-GB" dirty="0"/>
              <a:t>• We aim to resolve 95% of your enquiries in person at the first point of contact, referring any that need specialist knowledge to the appropriate team.</a:t>
            </a:r>
          </a:p>
          <a:p>
            <a:pPr algn="ctr"/>
            <a:r>
              <a:rPr lang="en-GB" dirty="0"/>
              <a:t> • We aim to resolve 95% of your enquiries that can be resolved by Help Services without referral within 8 days. We will refer any enquiries requiring specialist knowledge to the appropriate team. </a:t>
            </a:r>
          </a:p>
          <a:p>
            <a:pPr algn="ctr"/>
            <a:r>
              <a:rPr lang="en-GB" dirty="0"/>
              <a:t>• We aim to serve you at our Helpdesks within 5 minutes.</a:t>
            </a:r>
          </a:p>
          <a:p>
            <a:pPr algn="ctr"/>
            <a:r>
              <a:rPr lang="en-GB" dirty="0"/>
              <a:t> • We are committed to achieving at least 95% customer satisfaction rate of our services. •We aim to miss no more than 15% of all live chats across our service period and if we miss your call, we will get in touch.</a:t>
            </a:r>
          </a:p>
        </p:txBody>
      </p:sp>
    </p:spTree>
    <p:extLst>
      <p:ext uri="{BB962C8B-B14F-4D97-AF65-F5344CB8AC3E}">
        <p14:creationId xmlns:p14="http://schemas.microsoft.com/office/powerpoint/2010/main" val="31172137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1391DFA674E4EA083DFEB66A1F2FF" ma:contentTypeVersion="11" ma:contentTypeDescription="Create a new document." ma:contentTypeScope="" ma:versionID="1b1c9d315f937442d87b3f83bb1d207e">
  <xsd:schema xmlns:xsd="http://www.w3.org/2001/XMLSchema" xmlns:xs="http://www.w3.org/2001/XMLSchema" xmlns:p="http://schemas.microsoft.com/office/2006/metadata/properties" xmlns:ns2="da509618-0dfc-4ee3-a4c4-101fd1bf3ad8" targetNamespace="http://schemas.microsoft.com/office/2006/metadata/properties" ma:root="true" ma:fieldsID="fa606c7ef9bb8e71264e3e864af09750" ns2:_="">
    <xsd:import namespace="da509618-0dfc-4ee3-a4c4-101fd1bf3a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09618-0dfc-4ee3-a4c4-101fd1bf3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F28E9-40BB-4C98-A96D-46CC7AC61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09618-0dfc-4ee3-a4c4-101fd1bf3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BEF163-F91E-4C5C-B295-29CBFB36CC2F}">
  <ds:schemaRefs>
    <ds:schemaRef ds:uri="http://purl.org/dc/dcmitype/"/>
    <ds:schemaRef ds:uri="http://schemas.microsoft.com/office/infopath/2007/PartnerControls"/>
    <ds:schemaRef ds:uri="da509618-0dfc-4ee3-a4c4-101fd1bf3ad8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F7010A-5035-4635-8591-1C2F4BB251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186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Source sans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STREFFORD Iain</dc:creator>
  <cp:keywords>EdHelp;Knowledge</cp:keywords>
  <cp:lastModifiedBy>Karen Bonthron</cp:lastModifiedBy>
  <cp:revision>25</cp:revision>
  <cp:lastPrinted>2024-06-06T12:35:24Z</cp:lastPrinted>
  <dcterms:created xsi:type="dcterms:W3CDTF">2020-06-09T10:22:18Z</dcterms:created>
  <dcterms:modified xsi:type="dcterms:W3CDTF">2025-11-30T16:37:08Z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0x010100C281391DFA674E4EA083DFEB66A1F2FF</vt:lpwstr>
  </property>
</Properties>
</file>