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B6858-B7A7-44EF-8D3A-3650D101A751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78390-858E-4081-9F7F-88DD263D5C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936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Here is the process represented in a flow diagram. 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/>
              <a:cs typeface="Calibri"/>
            </a:endParaRPr>
          </a:p>
          <a:p>
            <a:r>
              <a:rPr lang="en-GB">
                <a:ea typeface="Calibri"/>
                <a:cs typeface="Calibri"/>
              </a:rPr>
              <a:t>[Briefly describe the routes through the process and the possible outcomes.]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155D76-CCBB-4357-A151-152E82343AD8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408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46554-C029-4A54-8094-0763C5226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7D596-BE4A-4A62-BB7C-F322B55E6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96378-A4F7-4CB4-9FA7-1B6B97DB7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5B85A-C2D3-4E03-A497-9182BF645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10BFF-D784-4EF1-999C-73EA51851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91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35E8E-11EA-421B-AE75-D16A893A2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5E0B46-1A77-479E-AFD0-C2CF36418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BA736-9928-4167-A873-719ABA27E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4784C-DBDD-431E-8F5F-9C22A7F42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73E7E-89F1-4E60-8A8D-1AEF4C607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81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9831A3-EFBA-424C-A403-2BD31FAD5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4B4B1-2672-412D-8207-7C5105D05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8F058-E9C0-4825-A731-A93C080A0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5755C-E679-48E5-825A-FAB59E59E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D0776-424D-462A-9947-EFE4C0291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38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498D-0BD5-4AB6-A1FA-FD3C7413D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2B6AD-8C8D-4EAF-9DF9-2B98EFFA4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73902-773D-448B-8125-6C6883039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BCD9A-AC03-4BC3-9210-1F8BDCB5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177E9-E66F-4E47-BFE2-E15E2D83B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55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2BB9A-9F77-4CCD-9756-807F47D89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FEEBE-4105-4D99-9A12-BDA0DC6A3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9F5E-87C7-4795-B97B-C373E4305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6037F-2677-4085-91A9-A670C529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BA563-3664-44F9-8085-592672CC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85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B7BD-39DD-439E-BB5E-9A7B176B4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C35A6-1487-4DAD-9C73-266B5E911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2EBB1-2497-4D38-A0FC-6BA63672F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4F615-6B88-48DC-ADFB-E51BCED5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CEEDD-C993-4FB8-9F8A-59417A03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29B779-7774-431F-9342-65B077A72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18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1F65D-B913-4762-B553-E86D8FBEA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1FBE2-DDE3-4D18-9982-B26182918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0032F0-B737-4DC7-A8F0-646865B0F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20F5DF-E72F-4BD1-8D43-4B1B88AB2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7CED2D-8D40-4071-8FD2-108ABE746A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0D626B-0119-457E-99F4-D8B8DA79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8361B5-DA42-4921-9A1A-2335EC354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D167F6-4490-4F9D-A738-2D009D930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32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40AD5-5A8E-4460-AF2D-4B82B4069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DD64F5-5C47-4DD1-80CE-396D28205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5DFEE-D0B9-4472-85FD-16948A43A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EF9C5-B0EF-4248-AE50-7E99D354C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4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523C3A-E091-4C35-9139-52BC17FEA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3626D-5AB3-48B4-816A-F5AC7BF4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E4D399-EDE0-4A3D-BB73-5379B805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86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B741-A354-4B05-BAC3-FA9952430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C5E6B-67DC-49A7-B940-CB58E1699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48BC6-3EC5-416E-9F38-F200CA1BB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54601-801D-45F4-A0D0-AA5C46F11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C8FF5-A32C-48EF-B1C3-F6ECA1A88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96FD43-E034-4D54-835C-6EC353228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4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FEE83-77EA-4BEE-BEA0-D8021D278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5EE5C6-87AF-4114-94D8-A202646CC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B42EB3-147E-47A2-A202-1FE67B763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5388D-2B50-42CE-8048-51D62BB8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09D4D-DFE1-4582-AB6C-514E4FF35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30114-43BD-4981-B851-84622BEA2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65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4DDDF-DA52-4AAF-BB12-BB41354DE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30CD1-5A8D-4881-929A-8D1825ADD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916E5-7AB0-424F-8417-283E6EA58E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33371-75C1-41D7-B065-DE75CAD340B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3000A-8B49-4C56-960C-73677839C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9409B-AB91-44E3-8800-91FA3EB4B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F7884-35A3-4867-876D-B2EF85A6A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28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6576987-BEAB-4DB6-9567-D089386D4D38}"/>
              </a:ext>
            </a:extLst>
          </p:cNvPr>
          <p:cNvCxnSpPr>
            <a:cxnSpLocks/>
          </p:cNvCxnSpPr>
          <p:nvPr/>
        </p:nvCxnSpPr>
        <p:spPr>
          <a:xfrm>
            <a:off x="3734132" y="2100606"/>
            <a:ext cx="0" cy="3982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C476B7D-57BF-4A73-A8ED-5437A232F79F}"/>
              </a:ext>
            </a:extLst>
          </p:cNvPr>
          <p:cNvCxnSpPr>
            <a:cxnSpLocks/>
          </p:cNvCxnSpPr>
          <p:nvPr/>
        </p:nvCxnSpPr>
        <p:spPr>
          <a:xfrm>
            <a:off x="6897372" y="1813378"/>
            <a:ext cx="0" cy="15920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3BC930E-B645-42FB-9B0F-6DBD792726FB}"/>
              </a:ext>
            </a:extLst>
          </p:cNvPr>
          <p:cNvSpPr/>
          <p:nvPr/>
        </p:nvSpPr>
        <p:spPr>
          <a:xfrm>
            <a:off x="2416072" y="2373598"/>
            <a:ext cx="2636119" cy="615051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yMcdwzpc 0"/>
                <a:ea typeface="+mn-ea"/>
                <a:cs typeface="+mn-cs"/>
              </a:rPr>
              <a:t>Decision: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yMcdwzpc 0"/>
                <a:ea typeface="+mn-ea"/>
                <a:cs typeface="+mn-cs"/>
              </a:rPr>
              <a:t>Did requirement checks pass?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58D3E2-7883-46A8-A03F-85E683755CD6}"/>
              </a:ext>
            </a:extLst>
          </p:cNvPr>
          <p:cNvCxnSpPr>
            <a:cxnSpLocks/>
          </p:cNvCxnSpPr>
          <p:nvPr/>
        </p:nvCxnSpPr>
        <p:spPr>
          <a:xfrm>
            <a:off x="4529380" y="2930555"/>
            <a:ext cx="0" cy="2990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21251859-DE68-48D8-8B00-AA0BE8E04C8D}"/>
              </a:ext>
            </a:extLst>
          </p:cNvPr>
          <p:cNvCxnSpPr>
            <a:cxnSpLocks/>
          </p:cNvCxnSpPr>
          <p:nvPr/>
        </p:nvCxnSpPr>
        <p:spPr>
          <a:xfrm>
            <a:off x="4529380" y="3357913"/>
            <a:ext cx="2196111" cy="493604"/>
          </a:xfrm>
          <a:prstGeom prst="bentConnector3">
            <a:avLst>
              <a:gd name="adj1" fmla="val 498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9B89DCE-FFA4-4A69-9305-712D1D1B282F}"/>
              </a:ext>
            </a:extLst>
          </p:cNvPr>
          <p:cNvSpPr/>
          <p:nvPr/>
        </p:nvSpPr>
        <p:spPr>
          <a:xfrm>
            <a:off x="4202583" y="3176475"/>
            <a:ext cx="657976" cy="237787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3786F8-026C-4717-AE64-4B413EEBBF22}"/>
              </a:ext>
            </a:extLst>
          </p:cNvPr>
          <p:cNvCxnSpPr>
            <a:cxnSpLocks/>
          </p:cNvCxnSpPr>
          <p:nvPr/>
        </p:nvCxnSpPr>
        <p:spPr>
          <a:xfrm>
            <a:off x="8172450" y="1992352"/>
            <a:ext cx="0" cy="7808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52CB90-3C1C-476F-87CD-76F0987CEDDE}"/>
              </a:ext>
            </a:extLst>
          </p:cNvPr>
          <p:cNvCxnSpPr>
            <a:cxnSpLocks/>
          </p:cNvCxnSpPr>
          <p:nvPr/>
        </p:nvCxnSpPr>
        <p:spPr>
          <a:xfrm>
            <a:off x="5168810" y="1494850"/>
            <a:ext cx="0" cy="3982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0D0B877-9DE4-43AB-8631-007C250F51E9}"/>
              </a:ext>
            </a:extLst>
          </p:cNvPr>
          <p:cNvSpPr txBox="1"/>
          <p:nvPr/>
        </p:nvSpPr>
        <p:spPr>
          <a:xfrm>
            <a:off x="4772775" y="3664742"/>
            <a:ext cx="218797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 environment created if necessary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C95E96A-C5A1-480E-B64B-3669A85FD891}"/>
              </a:ext>
            </a:extLst>
          </p:cNvPr>
          <p:cNvCxnSpPr>
            <a:cxnSpLocks/>
          </p:cNvCxnSpPr>
          <p:nvPr/>
        </p:nvCxnSpPr>
        <p:spPr>
          <a:xfrm>
            <a:off x="8953500" y="2908958"/>
            <a:ext cx="0" cy="75578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397561F-C9AE-42D7-B820-AC56EEF134C6}"/>
              </a:ext>
            </a:extLst>
          </p:cNvPr>
          <p:cNvSpPr/>
          <p:nvPr/>
        </p:nvSpPr>
        <p:spPr>
          <a:xfrm>
            <a:off x="7190737" y="3173106"/>
            <a:ext cx="657976" cy="237787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19E2EED-779E-4611-BFA6-4A40705C9ED9}"/>
              </a:ext>
            </a:extLst>
          </p:cNvPr>
          <p:cNvSpPr/>
          <p:nvPr/>
        </p:nvSpPr>
        <p:spPr>
          <a:xfrm>
            <a:off x="8599112" y="3176445"/>
            <a:ext cx="657976" cy="237787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9C0AD59-3649-416F-B66B-720BCA0CCE05}"/>
              </a:ext>
            </a:extLst>
          </p:cNvPr>
          <p:cNvCxnSpPr>
            <a:cxnSpLocks/>
          </p:cNvCxnSpPr>
          <p:nvPr/>
        </p:nvCxnSpPr>
        <p:spPr>
          <a:xfrm>
            <a:off x="7520260" y="2908958"/>
            <a:ext cx="0" cy="2641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3C06EF4-1C3A-4559-8080-F84C6F697F03}"/>
              </a:ext>
            </a:extLst>
          </p:cNvPr>
          <p:cNvCxnSpPr>
            <a:cxnSpLocks/>
          </p:cNvCxnSpPr>
          <p:nvPr/>
        </p:nvCxnSpPr>
        <p:spPr>
          <a:xfrm flipH="1">
            <a:off x="2861980" y="2930555"/>
            <a:ext cx="20033" cy="327244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5D0EE75-222A-4A67-8C21-08BC1E58FCBA}"/>
              </a:ext>
            </a:extLst>
          </p:cNvPr>
          <p:cNvCxnSpPr>
            <a:cxnSpLocks/>
          </p:cNvCxnSpPr>
          <p:nvPr/>
        </p:nvCxnSpPr>
        <p:spPr>
          <a:xfrm>
            <a:off x="8197849" y="4080193"/>
            <a:ext cx="0" cy="16720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5D63591-76B3-40B9-A707-36F10A8BEF32}"/>
              </a:ext>
            </a:extLst>
          </p:cNvPr>
          <p:cNvSpPr/>
          <p:nvPr/>
        </p:nvSpPr>
        <p:spPr>
          <a:xfrm>
            <a:off x="6725491" y="3657792"/>
            <a:ext cx="2807600" cy="478122"/>
          </a:xfrm>
          <a:custGeom>
            <a:avLst/>
            <a:gdLst>
              <a:gd name="connsiteX0" fmla="*/ 0 w 2535513"/>
              <a:gd name="connsiteY0" fmla="*/ 0 h 1267756"/>
              <a:gd name="connsiteX1" fmla="*/ 2535513 w 2535513"/>
              <a:gd name="connsiteY1" fmla="*/ 0 h 1267756"/>
              <a:gd name="connsiteX2" fmla="*/ 2535513 w 2535513"/>
              <a:gd name="connsiteY2" fmla="*/ 1267756 h 1267756"/>
              <a:gd name="connsiteX3" fmla="*/ 0 w 2535513"/>
              <a:gd name="connsiteY3" fmla="*/ 1267756 h 1267756"/>
              <a:gd name="connsiteX4" fmla="*/ 0 w 2535513"/>
              <a:gd name="connsiteY4" fmla="*/ 0 h 126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513" h="1267756">
                <a:moveTo>
                  <a:pt x="0" y="0"/>
                </a:moveTo>
                <a:lnTo>
                  <a:pt x="2535513" y="0"/>
                </a:lnTo>
                <a:lnTo>
                  <a:pt x="2535513" y="1267756"/>
                </a:lnTo>
                <a:lnTo>
                  <a:pt x="0" y="1267756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050" tIns="19050" rIns="19050" bIns="1905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Tool/feature </a:t>
            </a: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testing</a:t>
            </a: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or review with support of colleagues from across the University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8732676-1EFE-46FA-B5F1-B4C0BD53E656}"/>
              </a:ext>
            </a:extLst>
          </p:cNvPr>
          <p:cNvCxnSpPr>
            <a:cxnSpLocks/>
          </p:cNvCxnSpPr>
          <p:nvPr/>
        </p:nvCxnSpPr>
        <p:spPr>
          <a:xfrm>
            <a:off x="8897620" y="4726728"/>
            <a:ext cx="0" cy="147623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C0C5DB4-DCEF-49C3-B220-5740E619A12B}"/>
              </a:ext>
            </a:extLst>
          </p:cNvPr>
          <p:cNvCxnSpPr>
            <a:cxnSpLocks/>
          </p:cNvCxnSpPr>
          <p:nvPr/>
        </p:nvCxnSpPr>
        <p:spPr>
          <a:xfrm>
            <a:off x="7343140" y="4726728"/>
            <a:ext cx="0" cy="146012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06C3968-34A9-46F4-B99B-2907184038C1}"/>
              </a:ext>
            </a:extLst>
          </p:cNvPr>
          <p:cNvSpPr/>
          <p:nvPr/>
        </p:nvSpPr>
        <p:spPr>
          <a:xfrm>
            <a:off x="8556835" y="5787546"/>
            <a:ext cx="657976" cy="237787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D0EAE33-3CAB-4B43-8631-2521D35F17EE}"/>
              </a:ext>
            </a:extLst>
          </p:cNvPr>
          <p:cNvSpPr/>
          <p:nvPr/>
        </p:nvSpPr>
        <p:spPr>
          <a:xfrm>
            <a:off x="7014152" y="5793044"/>
            <a:ext cx="657976" cy="237787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4425FCD-5F71-4BA7-9069-C0375D563B28}"/>
              </a:ext>
            </a:extLst>
          </p:cNvPr>
          <p:cNvCxnSpPr>
            <a:cxnSpLocks/>
          </p:cNvCxnSpPr>
          <p:nvPr/>
        </p:nvCxnSpPr>
        <p:spPr>
          <a:xfrm flipH="1">
            <a:off x="6957758" y="1363135"/>
            <a:ext cx="1401" cy="3260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CE86C0B3-E1F2-48B5-AFFD-0C4E99D7902E}"/>
              </a:ext>
            </a:extLst>
          </p:cNvPr>
          <p:cNvCxnSpPr>
            <a:cxnSpLocks/>
          </p:cNvCxnSpPr>
          <p:nvPr/>
        </p:nvCxnSpPr>
        <p:spPr>
          <a:xfrm rot="10800000">
            <a:off x="5049253" y="2735045"/>
            <a:ext cx="2122272" cy="55695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B7A9D31-794C-47CD-B479-291846D53749}"/>
              </a:ext>
            </a:extLst>
          </p:cNvPr>
          <p:cNvSpPr/>
          <p:nvPr/>
        </p:nvSpPr>
        <p:spPr>
          <a:xfrm>
            <a:off x="731512" y="6202996"/>
            <a:ext cx="10673076" cy="557465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IS LTW SERVICE TEAM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AFdJsnKuGg 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All decisions and details recorded in AI Innovations Service Release Tracker displayed in SADIE SharePoint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Users notified of changes or updates via service communication routes 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0812FE-E1CE-4E84-A24B-5FAFF4C072CE}"/>
              </a:ext>
            </a:extLst>
          </p:cNvPr>
          <p:cNvSpPr/>
          <p:nvPr/>
        </p:nvSpPr>
        <p:spPr>
          <a:xfrm>
            <a:off x="6543940" y="4862230"/>
            <a:ext cx="1496751" cy="433404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CF401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High Risk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The service owner will sign-off the decision in consultation with the business service owner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6E48130-B58E-47F6-8190-9ACC5EF83A1E}"/>
              </a:ext>
            </a:extLst>
          </p:cNvPr>
          <p:cNvSpPr/>
          <p:nvPr/>
        </p:nvSpPr>
        <p:spPr>
          <a:xfrm>
            <a:off x="8142657" y="4865982"/>
            <a:ext cx="1486331" cy="433404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E59B4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Medium Risk</a:t>
            </a:r>
            <a: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The service manager will sign-off the decision in consultation with the service owner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9830D0A-3E8C-4BE5-87F7-7845B31CB469}"/>
              </a:ext>
            </a:extLst>
          </p:cNvPr>
          <p:cNvSpPr/>
          <p:nvPr/>
        </p:nvSpPr>
        <p:spPr>
          <a:xfrm>
            <a:off x="2059614" y="3667447"/>
            <a:ext cx="1703375" cy="433404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yMcdwzpc 0"/>
                <a:ea typeface="+mn-ea"/>
                <a:cs typeface="+mn-cs"/>
              </a:rPr>
              <a:t>Decision: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yMcdwzpc 0"/>
                <a:ea typeface="+mn-ea"/>
                <a:cs typeface="+mn-cs"/>
              </a:rPr>
              <a:t>Feature not enabled 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237B51D-4ACB-4660-88FF-A595C8D03404}"/>
              </a:ext>
            </a:extLst>
          </p:cNvPr>
          <p:cNvSpPr/>
          <p:nvPr/>
        </p:nvSpPr>
        <p:spPr>
          <a:xfrm>
            <a:off x="2553025" y="3191213"/>
            <a:ext cx="657976" cy="237787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F9B702A-A639-413B-8ECC-3C679E8C46D7}"/>
              </a:ext>
            </a:extLst>
          </p:cNvPr>
          <p:cNvCxnSpPr/>
          <p:nvPr/>
        </p:nvCxnSpPr>
        <p:spPr>
          <a:xfrm>
            <a:off x="304800" y="360471"/>
            <a:ext cx="0" cy="612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E03DE0F-D914-41F7-9131-9CE014CF3AE6}"/>
              </a:ext>
            </a:extLst>
          </p:cNvPr>
          <p:cNvCxnSpPr/>
          <p:nvPr/>
        </p:nvCxnSpPr>
        <p:spPr>
          <a:xfrm>
            <a:off x="11751733" y="370586"/>
            <a:ext cx="0" cy="612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3CE204D-EA6D-497F-BAFC-BDF3631A8A4F}"/>
              </a:ext>
            </a:extLst>
          </p:cNvPr>
          <p:cNvCxnSpPr/>
          <p:nvPr/>
        </p:nvCxnSpPr>
        <p:spPr>
          <a:xfrm flipH="1">
            <a:off x="11404588" y="6481728"/>
            <a:ext cx="34714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319AAD2-EE35-4B39-B613-FA5D65871C85}"/>
              </a:ext>
            </a:extLst>
          </p:cNvPr>
          <p:cNvCxnSpPr/>
          <p:nvPr/>
        </p:nvCxnSpPr>
        <p:spPr>
          <a:xfrm flipH="1" flipV="1">
            <a:off x="304800" y="360471"/>
            <a:ext cx="426720" cy="79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27FC565-4E17-4F49-9C36-50988310E544}"/>
              </a:ext>
            </a:extLst>
          </p:cNvPr>
          <p:cNvCxnSpPr/>
          <p:nvPr/>
        </p:nvCxnSpPr>
        <p:spPr>
          <a:xfrm flipH="1">
            <a:off x="11404588" y="360471"/>
            <a:ext cx="347145" cy="79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B2DE890-6D06-42BD-97BC-0A27397A5718}"/>
              </a:ext>
            </a:extLst>
          </p:cNvPr>
          <p:cNvCxnSpPr>
            <a:cxnSpLocks/>
          </p:cNvCxnSpPr>
          <p:nvPr/>
        </p:nvCxnSpPr>
        <p:spPr>
          <a:xfrm>
            <a:off x="304800" y="6489628"/>
            <a:ext cx="42672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0E25AF8-60F7-413B-B40C-343583E5B645}"/>
              </a:ext>
            </a:extLst>
          </p:cNvPr>
          <p:cNvGrpSpPr/>
          <p:nvPr/>
        </p:nvGrpSpPr>
        <p:grpSpPr>
          <a:xfrm>
            <a:off x="731512" y="70685"/>
            <a:ext cx="10673076" cy="2094461"/>
            <a:chOff x="770612" y="85727"/>
            <a:chExt cx="10259008" cy="265691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BA3B737-C41A-476D-98A2-E176ACA0D94E}"/>
                </a:ext>
              </a:extLst>
            </p:cNvPr>
            <p:cNvSpPr/>
            <p:nvPr/>
          </p:nvSpPr>
          <p:spPr>
            <a:xfrm>
              <a:off x="4655541" y="1353482"/>
              <a:ext cx="1332481" cy="24788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332481" y="0"/>
                  </a:moveTo>
                  <a:lnTo>
                    <a:pt x="0" y="24788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4BDD4875-10DC-4542-BB4C-D795848BE2D5}"/>
                </a:ext>
              </a:extLst>
            </p:cNvPr>
            <p:cNvSpPr/>
            <p:nvPr/>
          </p:nvSpPr>
          <p:spPr>
            <a:xfrm>
              <a:off x="5980813" y="871770"/>
              <a:ext cx="808582" cy="4688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553189"/>
                  </a:lnTo>
                  <a:lnTo>
                    <a:pt x="808582" y="553189"/>
                  </a:lnTo>
                  <a:lnTo>
                    <a:pt x="808582" y="81941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3943E962-4E47-47F3-9899-EB010CB60E36}"/>
                </a:ext>
              </a:extLst>
            </p:cNvPr>
            <p:cNvSpPr/>
            <p:nvPr/>
          </p:nvSpPr>
          <p:spPr>
            <a:xfrm>
              <a:off x="5035755" y="871770"/>
              <a:ext cx="989003" cy="8194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81667" y="0"/>
                  </a:moveTo>
                  <a:lnTo>
                    <a:pt x="981667" y="553189"/>
                  </a:lnTo>
                  <a:lnTo>
                    <a:pt x="0" y="553189"/>
                  </a:lnTo>
                  <a:lnTo>
                    <a:pt x="0" y="81941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DAD5495-5A40-444C-84A9-D47585BAE5D3}"/>
                </a:ext>
              </a:extLst>
            </p:cNvPr>
            <p:cNvSpPr/>
            <p:nvPr/>
          </p:nvSpPr>
          <p:spPr>
            <a:xfrm>
              <a:off x="770612" y="85727"/>
              <a:ext cx="10259008" cy="667082"/>
            </a:xfrm>
            <a:custGeom>
              <a:avLst/>
              <a:gdLst>
                <a:gd name="connsiteX0" fmla="*/ 0 w 11328346"/>
                <a:gd name="connsiteY0" fmla="*/ 0 h 1267756"/>
                <a:gd name="connsiteX1" fmla="*/ 11328346 w 11328346"/>
                <a:gd name="connsiteY1" fmla="*/ 0 h 1267756"/>
                <a:gd name="connsiteX2" fmla="*/ 11328346 w 11328346"/>
                <a:gd name="connsiteY2" fmla="*/ 1267756 h 1267756"/>
                <a:gd name="connsiteX3" fmla="*/ 0 w 11328346"/>
                <a:gd name="connsiteY3" fmla="*/ 1267756 h 1267756"/>
                <a:gd name="connsiteX4" fmla="*/ 0 w 11328346"/>
                <a:gd name="connsiteY4" fmla="*/ 0 h 1267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8346" h="1267756">
                  <a:moveTo>
                    <a:pt x="0" y="0"/>
                  </a:moveTo>
                  <a:lnTo>
                    <a:pt x="11328346" y="0"/>
                  </a:lnTo>
                  <a:lnTo>
                    <a:pt x="11328346" y="1267756"/>
                  </a:lnTo>
                  <a:lnTo>
                    <a:pt x="0" y="1267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Information Services (IS) Learning, Teaching and Web Services (LTW) Teams</a:t>
              </a: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Monthly review of learning technology tools to identify and review existing upcoming AI tools and features</a:t>
              </a: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7B7BCEC8-B4E6-4891-8748-AB8D44D925AD}"/>
                </a:ext>
              </a:extLst>
            </p:cNvPr>
            <p:cNvSpPr/>
            <p:nvPr/>
          </p:nvSpPr>
          <p:spPr>
            <a:xfrm>
              <a:off x="1882094" y="2075557"/>
              <a:ext cx="3689789" cy="667080"/>
            </a:xfrm>
            <a:custGeom>
              <a:avLst/>
              <a:gdLst>
                <a:gd name="connsiteX0" fmla="*/ 0 w 2535513"/>
                <a:gd name="connsiteY0" fmla="*/ 0 h 1267756"/>
                <a:gd name="connsiteX1" fmla="*/ 2535513 w 2535513"/>
                <a:gd name="connsiteY1" fmla="*/ 0 h 1267756"/>
                <a:gd name="connsiteX2" fmla="*/ 2535513 w 2535513"/>
                <a:gd name="connsiteY2" fmla="*/ 1267756 h 1267756"/>
                <a:gd name="connsiteX3" fmla="*/ 0 w 2535513"/>
                <a:gd name="connsiteY3" fmla="*/ 1267756 h 1267756"/>
                <a:gd name="connsiteX4" fmla="*/ 0 w 2535513"/>
                <a:gd name="connsiteY4" fmla="*/ 0 h 1267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35513" h="1267756">
                  <a:moveTo>
                    <a:pt x="0" y="0"/>
                  </a:moveTo>
                  <a:lnTo>
                    <a:pt x="2535513" y="0"/>
                  </a:lnTo>
                  <a:lnTo>
                    <a:pt x="2535513" y="1267756"/>
                  </a:lnTo>
                  <a:lnTo>
                    <a:pt x="0" y="1267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YAFdJsnKuGg 0"/>
                  <a:ea typeface="+mn-ea"/>
                  <a:cs typeface="+mn-cs"/>
                </a:rPr>
                <a:t>IS LTW SERVICE TEAM</a:t>
              </a:r>
              <a:endPara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YAFdJsnKuGg 0"/>
                  <a:ea typeface="+mn-ea"/>
                  <a:cs typeface="+mn-cs"/>
                </a:rPr>
                <a:t>If required run Security and DPIA Requirement Checks -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YAFdJsnKuGg 0"/>
                  <a:ea typeface="+mn-ea"/>
                  <a:cs typeface="+mn-cs"/>
                </a:rPr>
                <a:t>work with vendor, Info Sec and Student Systems</a:t>
              </a: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4398EAC-3CFD-4C29-AF5C-EBC02DA73ABF}"/>
                </a:ext>
              </a:extLst>
            </p:cNvPr>
            <p:cNvSpPr/>
            <p:nvPr/>
          </p:nvSpPr>
          <p:spPr>
            <a:xfrm>
              <a:off x="4724472" y="1699069"/>
              <a:ext cx="582813" cy="247888"/>
            </a:xfrm>
            <a:custGeom>
              <a:avLst/>
              <a:gdLst>
                <a:gd name="connsiteX0" fmla="*/ 0 w 1059819"/>
                <a:gd name="connsiteY0" fmla="*/ 0 h 433230"/>
                <a:gd name="connsiteX1" fmla="*/ 1059819 w 1059819"/>
                <a:gd name="connsiteY1" fmla="*/ 0 h 433230"/>
                <a:gd name="connsiteX2" fmla="*/ 1059819 w 1059819"/>
                <a:gd name="connsiteY2" fmla="*/ 433230 h 433230"/>
                <a:gd name="connsiteX3" fmla="*/ 0 w 1059819"/>
                <a:gd name="connsiteY3" fmla="*/ 433230 h 433230"/>
                <a:gd name="connsiteX4" fmla="*/ 0 w 1059819"/>
                <a:gd name="connsiteY4" fmla="*/ 0 h 433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819" h="433230">
                  <a:moveTo>
                    <a:pt x="0" y="0"/>
                  </a:moveTo>
                  <a:lnTo>
                    <a:pt x="1059819" y="0"/>
                  </a:lnTo>
                  <a:lnTo>
                    <a:pt x="1059819" y="433230"/>
                  </a:lnTo>
                  <a:lnTo>
                    <a:pt x="0" y="433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NEW</a:t>
              </a: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5C9BFB7-BB4E-4043-A758-B3158406AD05}"/>
                </a:ext>
              </a:extLst>
            </p:cNvPr>
            <p:cNvSpPr/>
            <p:nvPr/>
          </p:nvSpPr>
          <p:spPr>
            <a:xfrm>
              <a:off x="6203892" y="2097519"/>
              <a:ext cx="3551620" cy="639700"/>
            </a:xfrm>
            <a:custGeom>
              <a:avLst/>
              <a:gdLst>
                <a:gd name="connsiteX0" fmla="*/ 0 w 2810794"/>
                <a:gd name="connsiteY0" fmla="*/ 0 h 1267756"/>
                <a:gd name="connsiteX1" fmla="*/ 2810794 w 2810794"/>
                <a:gd name="connsiteY1" fmla="*/ 0 h 1267756"/>
                <a:gd name="connsiteX2" fmla="*/ 2810794 w 2810794"/>
                <a:gd name="connsiteY2" fmla="*/ 1267756 h 1267756"/>
                <a:gd name="connsiteX3" fmla="*/ 0 w 2810794"/>
                <a:gd name="connsiteY3" fmla="*/ 1267756 h 1267756"/>
                <a:gd name="connsiteX4" fmla="*/ 0 w 2810794"/>
                <a:gd name="connsiteY4" fmla="*/ 0 h 1267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0794" h="1267756">
                  <a:moveTo>
                    <a:pt x="0" y="0"/>
                  </a:moveTo>
                  <a:lnTo>
                    <a:pt x="2810794" y="0"/>
                  </a:lnTo>
                  <a:lnTo>
                    <a:pt x="2810794" y="1267756"/>
                  </a:lnTo>
                  <a:lnTo>
                    <a:pt x="0" y="1267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YAFyMcdwzpc 0"/>
                  <a:ea typeface="+mn-ea"/>
                  <a:cs typeface="+mn-cs"/>
                </a:rPr>
                <a:t>IS LTW SERVICE TEAM</a:t>
              </a:r>
              <a:endPara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yMcdwzpc 0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YAFyMcdwzpc 0"/>
                  <a:ea typeface="+mn-ea"/>
                  <a:cs typeface="+mn-cs"/>
                </a:rPr>
                <a:t>DPIA or further security checks updated/details clarified</a:t>
              </a: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49D94E34-8C00-48DB-A39B-EA3A3B333CFC}"/>
                </a:ext>
              </a:extLst>
            </p:cNvPr>
            <p:cNvSpPr/>
            <p:nvPr/>
          </p:nvSpPr>
          <p:spPr>
            <a:xfrm>
              <a:off x="4655084" y="863543"/>
              <a:ext cx="2688303" cy="360474"/>
            </a:xfrm>
            <a:custGeom>
              <a:avLst/>
              <a:gdLst>
                <a:gd name="connsiteX0" fmla="*/ 0 w 2688303"/>
                <a:gd name="connsiteY0" fmla="*/ 0 h 360474"/>
                <a:gd name="connsiteX1" fmla="*/ 2688303 w 2688303"/>
                <a:gd name="connsiteY1" fmla="*/ 0 h 360474"/>
                <a:gd name="connsiteX2" fmla="*/ 2688303 w 2688303"/>
                <a:gd name="connsiteY2" fmla="*/ 360474 h 360474"/>
                <a:gd name="connsiteX3" fmla="*/ 0 w 2688303"/>
                <a:gd name="connsiteY3" fmla="*/ 360474 h 360474"/>
                <a:gd name="connsiteX4" fmla="*/ 0 w 2688303"/>
                <a:gd name="connsiteY4" fmla="*/ 0 h 360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8303" h="360474">
                  <a:moveTo>
                    <a:pt x="2688303" y="1"/>
                  </a:moveTo>
                  <a:lnTo>
                    <a:pt x="0" y="1"/>
                  </a:lnTo>
                  <a:lnTo>
                    <a:pt x="0" y="360473"/>
                  </a:lnTo>
                  <a:lnTo>
                    <a:pt x="2688303" y="360473"/>
                  </a:lnTo>
                  <a:lnTo>
                    <a:pt x="2688303" y="1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1" rIns="7620" bIns="7620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New or existing features/tools?</a:t>
              </a: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60BD636-81B9-4EB8-8EB1-F90DCCDADD61}"/>
                </a:ext>
              </a:extLst>
            </p:cNvPr>
            <p:cNvSpPr/>
            <p:nvPr/>
          </p:nvSpPr>
          <p:spPr>
            <a:xfrm>
              <a:off x="6485266" y="1709684"/>
              <a:ext cx="582813" cy="257830"/>
            </a:xfrm>
            <a:custGeom>
              <a:avLst/>
              <a:gdLst>
                <a:gd name="connsiteX0" fmla="*/ 0 w 903581"/>
                <a:gd name="connsiteY0" fmla="*/ 0 h 426638"/>
                <a:gd name="connsiteX1" fmla="*/ 903581 w 903581"/>
                <a:gd name="connsiteY1" fmla="*/ 0 h 426638"/>
                <a:gd name="connsiteX2" fmla="*/ 903581 w 903581"/>
                <a:gd name="connsiteY2" fmla="*/ 426638 h 426638"/>
                <a:gd name="connsiteX3" fmla="*/ 0 w 903581"/>
                <a:gd name="connsiteY3" fmla="*/ 426638 h 426638"/>
                <a:gd name="connsiteX4" fmla="*/ 0 w 903581"/>
                <a:gd name="connsiteY4" fmla="*/ 0 h 426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3581" h="426638">
                  <a:moveTo>
                    <a:pt x="0" y="0"/>
                  </a:moveTo>
                  <a:lnTo>
                    <a:pt x="903581" y="0"/>
                  </a:lnTo>
                  <a:lnTo>
                    <a:pt x="903581" y="426638"/>
                  </a:lnTo>
                  <a:lnTo>
                    <a:pt x="0" y="4266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EXISTING</a:t>
              </a:r>
              <a:r>
                <a:rPr kumimoji="0" lang="en-GB" sz="11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</a:p>
          </p:txBody>
        </p:sp>
      </p:grp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5199AA46-1639-4FD4-8DDA-600547EC831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850564" y="4222600"/>
            <a:ext cx="1178636" cy="117214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9F494330-2B68-43A4-A2B1-EF841F3AB4F3}"/>
              </a:ext>
            </a:extLst>
          </p:cNvPr>
          <p:cNvCxnSpPr>
            <a:cxnSpLocks/>
          </p:cNvCxnSpPr>
          <p:nvPr/>
        </p:nvCxnSpPr>
        <p:spPr>
          <a:xfrm rot="16200000" flipH="1">
            <a:off x="9442540" y="4304244"/>
            <a:ext cx="1164004" cy="99422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985320D2-779C-4F1C-8EA4-24CBE9246223}"/>
              </a:ext>
            </a:extLst>
          </p:cNvPr>
          <p:cNvSpPr/>
          <p:nvPr/>
        </p:nvSpPr>
        <p:spPr>
          <a:xfrm>
            <a:off x="6304469" y="4211826"/>
            <a:ext cx="3669964" cy="478122"/>
          </a:xfrm>
          <a:custGeom>
            <a:avLst/>
            <a:gdLst>
              <a:gd name="connsiteX0" fmla="*/ 0 w 2535513"/>
              <a:gd name="connsiteY0" fmla="*/ 0 h 1267756"/>
              <a:gd name="connsiteX1" fmla="*/ 2535513 w 2535513"/>
              <a:gd name="connsiteY1" fmla="*/ 0 h 1267756"/>
              <a:gd name="connsiteX2" fmla="*/ 2535513 w 2535513"/>
              <a:gd name="connsiteY2" fmla="*/ 1267756 h 1267756"/>
              <a:gd name="connsiteX3" fmla="*/ 0 w 2535513"/>
              <a:gd name="connsiteY3" fmla="*/ 1267756 h 1267756"/>
              <a:gd name="connsiteX4" fmla="*/ 0 w 2535513"/>
              <a:gd name="connsiteY4" fmla="*/ 0 h 126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513" h="1267756">
                <a:moveTo>
                  <a:pt x="0" y="0"/>
                </a:moveTo>
                <a:lnTo>
                  <a:pt x="2535513" y="0"/>
                </a:lnTo>
                <a:lnTo>
                  <a:pt x="2535513" y="1267756"/>
                </a:lnTo>
                <a:lnTo>
                  <a:pt x="0" y="1267756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050" tIns="19050" rIns="19050" bIns="1905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Risk categories identified/reviewed, RAG status assigned</a:t>
            </a:r>
            <a:endParaRPr kumimoji="0" lang="en-GB" sz="9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C03A50B2-5EF9-46B4-A6F1-E455BCD91924}"/>
              </a:ext>
            </a:extLst>
          </p:cNvPr>
          <p:cNvSpPr/>
          <p:nvPr/>
        </p:nvSpPr>
        <p:spPr>
          <a:xfrm>
            <a:off x="9740107" y="4862930"/>
            <a:ext cx="1486331" cy="433404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Low Risk</a:t>
            </a: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AFdJsnKuGg 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The service team will sign-off the decision in consultation with the service manager</a:t>
            </a: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9AB6247D-4A2D-4533-B50A-DF32A22B8B59}"/>
              </a:ext>
            </a:extLst>
          </p:cNvPr>
          <p:cNvSpPr/>
          <p:nvPr/>
        </p:nvSpPr>
        <p:spPr>
          <a:xfrm>
            <a:off x="4971747" y="4868851"/>
            <a:ext cx="1486331" cy="437596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92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Extreme Risk</a:t>
            </a: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AFdJsnKuGg 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The business service owner</a:t>
            </a:r>
            <a:b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</a:br>
            <a: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 consults with University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dJsnKuGg 0"/>
                <a:ea typeface="+mn-ea"/>
                <a:cs typeface="+mn-cs"/>
              </a:rPr>
              <a:t> governance groups</a:t>
            </a: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E1D73C9B-C077-4D38-A8B1-25419C36BD76}"/>
              </a:ext>
            </a:extLst>
          </p:cNvPr>
          <p:cNvSpPr/>
          <p:nvPr/>
        </p:nvSpPr>
        <p:spPr>
          <a:xfrm>
            <a:off x="6750686" y="2407774"/>
            <a:ext cx="2896065" cy="580876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yMcdwzpc 0"/>
                <a:ea typeface="+mn-ea"/>
                <a:cs typeface="+mn-cs"/>
              </a:rPr>
              <a:t>Decision: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yMcdwzpc 0"/>
                <a:ea typeface="+mn-ea"/>
                <a:cs typeface="+mn-cs"/>
              </a:rPr>
              <a:t>Does DPIA or further security checks need to be updated or details clarified?</a:t>
            </a: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9952682E-DE4C-48AB-98B8-E673CAD6CF41}"/>
              </a:ext>
            </a:extLst>
          </p:cNvPr>
          <p:cNvSpPr/>
          <p:nvPr/>
        </p:nvSpPr>
        <p:spPr>
          <a:xfrm>
            <a:off x="5327657" y="5374280"/>
            <a:ext cx="5631674" cy="341413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yMcdwzpc 0"/>
                <a:ea typeface="+mn-ea"/>
                <a:cs typeface="+mn-cs"/>
              </a:rPr>
              <a:t>Decision: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AFyMcdwzpc 0"/>
                <a:ea typeface="+mn-ea"/>
                <a:cs typeface="+mn-cs"/>
              </a:rPr>
              <a:t>Feature/tool enabled?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0FB5EF8-E5F6-490E-A62B-B7237DB649CC}"/>
              </a:ext>
            </a:extLst>
          </p:cNvPr>
          <p:cNvSpPr txBox="1"/>
          <p:nvPr/>
        </p:nvSpPr>
        <p:spPr>
          <a:xfrm>
            <a:off x="10387694" y="650395"/>
            <a:ext cx="180430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Flowchart</a:t>
            </a:r>
            <a:r>
              <a:rPr kumimoji="0" lang="en-GB" sz="10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Key:</a:t>
            </a: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6BB71E7-2148-4BA1-BD16-7002320EAA75}"/>
              </a:ext>
            </a:extLst>
          </p:cNvPr>
          <p:cNvSpPr/>
          <p:nvPr/>
        </p:nvSpPr>
        <p:spPr>
          <a:xfrm>
            <a:off x="11096534" y="883482"/>
            <a:ext cx="587411" cy="169397"/>
          </a:xfrm>
          <a:custGeom>
            <a:avLst/>
            <a:gdLst>
              <a:gd name="connsiteX0" fmla="*/ 0 w 1059819"/>
              <a:gd name="connsiteY0" fmla="*/ 0 h 433230"/>
              <a:gd name="connsiteX1" fmla="*/ 1059819 w 1059819"/>
              <a:gd name="connsiteY1" fmla="*/ 0 h 433230"/>
              <a:gd name="connsiteX2" fmla="*/ 1059819 w 1059819"/>
              <a:gd name="connsiteY2" fmla="*/ 433230 h 433230"/>
              <a:gd name="connsiteX3" fmla="*/ 0 w 1059819"/>
              <a:gd name="connsiteY3" fmla="*/ 433230 h 433230"/>
              <a:gd name="connsiteX4" fmla="*/ 0 w 1059819"/>
              <a:gd name="connsiteY4" fmla="*/ 0 h 43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9819" h="433230">
                <a:moveTo>
                  <a:pt x="0" y="0"/>
                </a:moveTo>
                <a:lnTo>
                  <a:pt x="1059819" y="0"/>
                </a:lnTo>
                <a:lnTo>
                  <a:pt x="1059819" y="433230"/>
                </a:lnTo>
                <a:lnTo>
                  <a:pt x="0" y="43323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AFyMcdwzpc 0"/>
              <a:ea typeface="+mn-ea"/>
              <a:cs typeface="+mn-cs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E2BF939-C78A-4A0B-B566-B6F236B2A6F4}"/>
              </a:ext>
            </a:extLst>
          </p:cNvPr>
          <p:cNvSpPr txBox="1"/>
          <p:nvPr/>
        </p:nvSpPr>
        <p:spPr>
          <a:xfrm>
            <a:off x="10387694" y="846047"/>
            <a:ext cx="14675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Decisions</a:t>
            </a:r>
          </a:p>
        </p:txBody>
      </p:sp>
    </p:spTree>
    <p:extLst>
      <p:ext uri="{BB962C8B-B14F-4D97-AF65-F5344CB8AC3E}">
        <p14:creationId xmlns:p14="http://schemas.microsoft.com/office/powerpoint/2010/main" val="1475102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261</Words>
  <Application>Microsoft Office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YAFdJsnKuGg 0</vt:lpstr>
      <vt:lpstr>YAFyMcdwzpc 0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Hamilton</dc:creator>
  <cp:lastModifiedBy>Alan Hamilton</cp:lastModifiedBy>
  <cp:revision>1</cp:revision>
  <dcterms:created xsi:type="dcterms:W3CDTF">2025-03-20T12:27:07Z</dcterms:created>
  <dcterms:modified xsi:type="dcterms:W3CDTF">2025-03-20T12:28:23Z</dcterms:modified>
</cp:coreProperties>
</file>