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1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7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5B6858-B7A7-44EF-8D3A-3650D101A751}" type="datetimeFigureOut">
              <a:rPr lang="en-GB" smtClean="0"/>
              <a:t>20/03/2025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378390-858E-4081-9F7F-88DD263D5C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09361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Here is the process represented in a flow diagram. </a:t>
            </a:r>
            <a:endParaRPr lang="en-US">
              <a:ea typeface="Calibri" panose="020F0502020204030204"/>
              <a:cs typeface="Calibri" panose="020F0502020204030204"/>
            </a:endParaRPr>
          </a:p>
          <a:p>
            <a:endParaRPr lang="en-GB">
              <a:ea typeface="Calibri"/>
              <a:cs typeface="Calibri"/>
            </a:endParaRPr>
          </a:p>
          <a:p>
            <a:r>
              <a:rPr lang="en-GB">
                <a:ea typeface="Calibri"/>
                <a:cs typeface="Calibri"/>
              </a:rPr>
              <a:t>[Briefly describe the routes through the process and the possible outcomes.]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7155D76-CCBB-4357-A151-152E82343AD8}" type="slidenum">
              <a:rPr kumimoji="0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440821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546554-C029-4A54-8094-0763C5226F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647D596-BE4A-4A62-BB7C-F322B55E67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096378-A4F7-4CB4-9FA7-1B6B97DB72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33371-75C1-41D7-B065-DE75CAD340B4}" type="datetimeFigureOut">
              <a:rPr lang="en-GB" smtClean="0"/>
              <a:t>20/03/2025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E5B85A-C2D3-4E03-A497-9182BF6456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410BFF-D784-4EF1-999C-73EA518519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F7884-35A3-4867-876D-B2EF85A6AA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89199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135E8E-11EA-421B-AE75-D16A893A27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95E0B46-1A77-479E-AFD0-C2CF364183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FBA736-9928-4167-A873-719ABA27E5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33371-75C1-41D7-B065-DE75CAD340B4}" type="datetimeFigureOut">
              <a:rPr lang="en-GB" smtClean="0"/>
              <a:t>20/03/2025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F4784C-DBDD-431E-8F5F-9C22A7F420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B73E7E-89F1-4E60-8A8D-1AEF4C607A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F7884-35A3-4867-876D-B2EF85A6AA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48156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F9831A3-EFBA-424C-A403-2BD31FAD5B2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9A4B4B1-2672-412D-8207-7C5105D053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C8F058-E9C0-4825-A731-A93C080A0D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33371-75C1-41D7-B065-DE75CAD340B4}" type="datetimeFigureOut">
              <a:rPr lang="en-GB" smtClean="0"/>
              <a:t>20/03/2025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35755C-E679-48E5-825A-FAB59E59E6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0D0776-424D-462A-9947-EFE4C02912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F7884-35A3-4867-876D-B2EF85A6AA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23847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D6498D-0BD5-4AB6-A1FA-FD3C7413D3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42B6AD-8C8D-4EAF-9DF9-2B98EFFA4E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573902-773D-448B-8125-6C68830396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33371-75C1-41D7-B065-DE75CAD340B4}" type="datetimeFigureOut">
              <a:rPr lang="en-GB" smtClean="0"/>
              <a:t>20/03/2025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3BCD9A-AC03-4BC3-9210-1F8BDCB5F4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E177E9-E66F-4E47-BFE2-E15E2D83BE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F7884-35A3-4867-876D-B2EF85A6AA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75586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B2BB9A-9F77-4CCD-9756-807F47D899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5FEEBE-4105-4D99-9A12-BDA0DC6A3D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219F5E-87C7-4795-B97B-C373E4305D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33371-75C1-41D7-B065-DE75CAD340B4}" type="datetimeFigureOut">
              <a:rPr lang="en-GB" smtClean="0"/>
              <a:t>20/03/2025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D6037F-2677-4085-91A9-A670C52980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1BA563-3664-44F9-8085-592672CCE3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F7884-35A3-4867-876D-B2EF85A6AA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58553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55B7BD-39DD-439E-BB5E-9A7B176B49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0C35A6-1487-4DAD-9C73-266B5E91182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2C2EBB1-2497-4D38-A0FC-6BA63672F1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44F615-6B88-48DC-ADFB-E51BCED5ED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33371-75C1-41D7-B065-DE75CAD340B4}" type="datetimeFigureOut">
              <a:rPr lang="en-GB" smtClean="0"/>
              <a:t>20/03/2025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8CEEDD-C993-4FB8-9F8A-59417A0395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29B779-7774-431F-9342-65B077A722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F7884-35A3-4867-876D-B2EF85A6AA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51803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81F65D-B913-4762-B553-E86D8FBEA1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E1FBE2-DDE3-4D18-9982-B26182918F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00032F0-B737-4DC7-A8F0-646865B0FA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020F5DF-E72F-4BD1-8D43-4B1B88AB283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07CED2D-8D40-4071-8FD2-108ABE746A7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50D626B-0119-457E-99F4-D8B8DA79DC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33371-75C1-41D7-B065-DE75CAD340B4}" type="datetimeFigureOut">
              <a:rPr lang="en-GB" smtClean="0"/>
              <a:t>20/03/2025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08361B5-DA42-4921-9A1A-2335EC3549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2D167F6-4490-4F9D-A738-2D009D930E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F7884-35A3-4867-876D-B2EF85A6AA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73283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B40AD5-5A8E-4460-AF2D-4B82B4069B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7DD64F5-5C47-4DD1-80CE-396D28205B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33371-75C1-41D7-B065-DE75CAD340B4}" type="datetimeFigureOut">
              <a:rPr lang="en-GB" smtClean="0"/>
              <a:t>20/03/2025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725DFEE-D0B9-4472-85FD-16948A43AD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EBEF9C5-B0EF-4248-AE50-7E99D354C0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F7884-35A3-4867-876D-B2EF85A6AA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0455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9523C3A-E091-4C35-9139-52BC17FEA0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33371-75C1-41D7-B065-DE75CAD340B4}" type="datetimeFigureOut">
              <a:rPr lang="en-GB" smtClean="0"/>
              <a:t>20/03/2025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BB3626D-5AB3-48B4-816A-F5AC7BF4D3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DE4D399-EDE0-4A3D-BB73-5379B80595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F7884-35A3-4867-876D-B2EF85A6AA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98653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87B741-A354-4B05-BAC3-FA99524307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1C5E6B-67DC-49A7-B940-CB58E1699C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2548BC6-3EC5-416E-9F38-F200CA1BBB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354601-801D-45F4-A0D0-AA5C46F118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33371-75C1-41D7-B065-DE75CAD340B4}" type="datetimeFigureOut">
              <a:rPr lang="en-GB" smtClean="0"/>
              <a:t>20/03/2025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4FC8FF5-A32C-48EF-B1C3-F6ECA1A882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C96FD43-E034-4D54-835C-6EC353228B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F7884-35A3-4867-876D-B2EF85A6AA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1478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7FEE83-77EA-4BEE-BEA0-D8021D278F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55EE5C6-87AF-4114-94D8-A202646CC4A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3B42EB3-147E-47A2-A202-1FE67B7636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65388D-2B50-42CE-8048-51D62BB838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33371-75C1-41D7-B065-DE75CAD340B4}" type="datetimeFigureOut">
              <a:rPr lang="en-GB" smtClean="0"/>
              <a:t>20/03/2025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0209D4D-DFE1-4582-AB6C-514E4FF354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5730114-43BD-4981-B851-84622BEA23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F7884-35A3-4867-876D-B2EF85A6AA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36501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8D4DDDF-DA52-4AAF-BB12-BB41354DEA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8130CD1-5A8D-4881-929A-8D1825ADDA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6916E5-7AB0-424F-8417-283E6EA58E5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933371-75C1-41D7-B065-DE75CAD340B4}" type="datetimeFigureOut">
              <a:rPr lang="en-GB" smtClean="0"/>
              <a:t>20/03/2025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A3000A-8B49-4C56-960C-73677839CD8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99409B-AB91-44E3-8800-91FA3EB4B5F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CF7884-35A3-4867-876D-B2EF85A6AA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62833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16576987-BEAB-4DB6-9567-D089386D4D38}"/>
              </a:ext>
            </a:extLst>
          </p:cNvPr>
          <p:cNvCxnSpPr>
            <a:cxnSpLocks/>
          </p:cNvCxnSpPr>
          <p:nvPr/>
        </p:nvCxnSpPr>
        <p:spPr>
          <a:xfrm>
            <a:off x="3734132" y="2100606"/>
            <a:ext cx="0" cy="39826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BC476B7D-57BF-4A73-A8ED-5437A232F79F}"/>
              </a:ext>
            </a:extLst>
          </p:cNvPr>
          <p:cNvCxnSpPr>
            <a:cxnSpLocks/>
          </p:cNvCxnSpPr>
          <p:nvPr/>
        </p:nvCxnSpPr>
        <p:spPr>
          <a:xfrm>
            <a:off x="6897372" y="1813378"/>
            <a:ext cx="0" cy="159204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F3BC930E-B645-42FB-9B0F-6DBD792726FB}"/>
              </a:ext>
            </a:extLst>
          </p:cNvPr>
          <p:cNvSpPr/>
          <p:nvPr/>
        </p:nvSpPr>
        <p:spPr>
          <a:xfrm>
            <a:off x="2416072" y="2373598"/>
            <a:ext cx="2636119" cy="615051"/>
          </a:xfrm>
          <a:custGeom>
            <a:avLst/>
            <a:gdLst>
              <a:gd name="connsiteX0" fmla="*/ 0 w 1059819"/>
              <a:gd name="connsiteY0" fmla="*/ 0 h 433230"/>
              <a:gd name="connsiteX1" fmla="*/ 1059819 w 1059819"/>
              <a:gd name="connsiteY1" fmla="*/ 0 h 433230"/>
              <a:gd name="connsiteX2" fmla="*/ 1059819 w 1059819"/>
              <a:gd name="connsiteY2" fmla="*/ 433230 h 433230"/>
              <a:gd name="connsiteX3" fmla="*/ 0 w 1059819"/>
              <a:gd name="connsiteY3" fmla="*/ 433230 h 433230"/>
              <a:gd name="connsiteX4" fmla="*/ 0 w 1059819"/>
              <a:gd name="connsiteY4" fmla="*/ 0 h 4332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59819" h="433230">
                <a:moveTo>
                  <a:pt x="0" y="0"/>
                </a:moveTo>
                <a:lnTo>
                  <a:pt x="1059819" y="0"/>
                </a:lnTo>
                <a:lnTo>
                  <a:pt x="1059819" y="433230"/>
                </a:lnTo>
                <a:lnTo>
                  <a:pt x="0" y="433230"/>
                </a:lnTo>
                <a:lnTo>
                  <a:pt x="0" y="0"/>
                </a:lnTo>
                <a:close/>
              </a:path>
            </a:pathLst>
          </a:custGeom>
          <a:solidFill>
            <a:srgbClr val="00B0F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620" tIns="7620" rIns="7620" bIns="7620" numCol="1" spcCol="127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5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YAFyMcdwzpc 0"/>
                <a:ea typeface="+mn-ea"/>
                <a:cs typeface="+mn-cs"/>
              </a:rPr>
              <a:t>Decision: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5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YAFyMcdwzpc 0"/>
                <a:ea typeface="+mn-ea"/>
                <a:cs typeface="+mn-cs"/>
              </a:rPr>
              <a:t>Did requirement checks pass?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C058D3E2-7883-46A8-A03F-85E683755CD6}"/>
              </a:ext>
            </a:extLst>
          </p:cNvPr>
          <p:cNvCxnSpPr>
            <a:cxnSpLocks/>
          </p:cNvCxnSpPr>
          <p:nvPr/>
        </p:nvCxnSpPr>
        <p:spPr>
          <a:xfrm>
            <a:off x="4529380" y="2930555"/>
            <a:ext cx="0" cy="299053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ctor: Elbow 5">
            <a:extLst>
              <a:ext uri="{FF2B5EF4-FFF2-40B4-BE49-F238E27FC236}">
                <a16:creationId xmlns:a16="http://schemas.microsoft.com/office/drawing/2014/main" id="{21251859-DE68-48D8-8B00-AA0BE8E04C8D}"/>
              </a:ext>
            </a:extLst>
          </p:cNvPr>
          <p:cNvCxnSpPr>
            <a:cxnSpLocks/>
          </p:cNvCxnSpPr>
          <p:nvPr/>
        </p:nvCxnSpPr>
        <p:spPr>
          <a:xfrm>
            <a:off x="4529380" y="3357913"/>
            <a:ext cx="2196111" cy="493604"/>
          </a:xfrm>
          <a:prstGeom prst="bentConnector3">
            <a:avLst>
              <a:gd name="adj1" fmla="val 498"/>
            </a:avLst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79B89DCE-FFA4-4A69-9305-712D1D1B282F}"/>
              </a:ext>
            </a:extLst>
          </p:cNvPr>
          <p:cNvSpPr/>
          <p:nvPr/>
        </p:nvSpPr>
        <p:spPr>
          <a:xfrm>
            <a:off x="4202583" y="3176475"/>
            <a:ext cx="657976" cy="237787"/>
          </a:xfrm>
          <a:custGeom>
            <a:avLst/>
            <a:gdLst>
              <a:gd name="connsiteX0" fmla="*/ 0 w 1059819"/>
              <a:gd name="connsiteY0" fmla="*/ 0 h 433230"/>
              <a:gd name="connsiteX1" fmla="*/ 1059819 w 1059819"/>
              <a:gd name="connsiteY1" fmla="*/ 0 h 433230"/>
              <a:gd name="connsiteX2" fmla="*/ 1059819 w 1059819"/>
              <a:gd name="connsiteY2" fmla="*/ 433230 h 433230"/>
              <a:gd name="connsiteX3" fmla="*/ 0 w 1059819"/>
              <a:gd name="connsiteY3" fmla="*/ 433230 h 433230"/>
              <a:gd name="connsiteX4" fmla="*/ 0 w 1059819"/>
              <a:gd name="connsiteY4" fmla="*/ 0 h 4332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59819" h="433230">
                <a:moveTo>
                  <a:pt x="0" y="0"/>
                </a:moveTo>
                <a:lnTo>
                  <a:pt x="1059819" y="0"/>
                </a:lnTo>
                <a:lnTo>
                  <a:pt x="1059819" y="433230"/>
                </a:lnTo>
                <a:lnTo>
                  <a:pt x="0" y="433230"/>
                </a:lnTo>
                <a:lnTo>
                  <a:pt x="0" y="0"/>
                </a:lnTo>
                <a:close/>
              </a:path>
            </a:pathLst>
          </a:custGeom>
          <a:solidFill>
            <a:srgbClr val="0070C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620" tIns="7620" rIns="7620" bIns="7620" numCol="1" spcCol="1270" anchor="ctr" anchorCtr="0">
            <a:noAutofit/>
          </a:bodyPr>
          <a:lstStyle/>
          <a:p>
            <a:pPr marL="0" marR="0" lvl="0" indent="0" algn="ctr" defTabSz="533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CB3786F8-026C-4717-AE64-4B413EEBBF22}"/>
              </a:ext>
            </a:extLst>
          </p:cNvPr>
          <p:cNvCxnSpPr>
            <a:cxnSpLocks/>
          </p:cNvCxnSpPr>
          <p:nvPr/>
        </p:nvCxnSpPr>
        <p:spPr>
          <a:xfrm>
            <a:off x="8172450" y="1992352"/>
            <a:ext cx="0" cy="78087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552CB90-3C1C-476F-87CD-76F0987CEDDE}"/>
              </a:ext>
            </a:extLst>
          </p:cNvPr>
          <p:cNvCxnSpPr>
            <a:cxnSpLocks/>
          </p:cNvCxnSpPr>
          <p:nvPr/>
        </p:nvCxnSpPr>
        <p:spPr>
          <a:xfrm>
            <a:off x="5168810" y="1494850"/>
            <a:ext cx="0" cy="39826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20D0B877-9DE4-43AB-8631-007C250F51E9}"/>
              </a:ext>
            </a:extLst>
          </p:cNvPr>
          <p:cNvSpPr txBox="1"/>
          <p:nvPr/>
        </p:nvSpPr>
        <p:spPr>
          <a:xfrm>
            <a:off x="4772775" y="3664742"/>
            <a:ext cx="2187972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Test environment created if necessary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DC95E96A-C5A1-480E-B64B-3669A85FD891}"/>
              </a:ext>
            </a:extLst>
          </p:cNvPr>
          <p:cNvCxnSpPr>
            <a:cxnSpLocks/>
          </p:cNvCxnSpPr>
          <p:nvPr/>
        </p:nvCxnSpPr>
        <p:spPr>
          <a:xfrm>
            <a:off x="8953500" y="2908958"/>
            <a:ext cx="0" cy="755784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B397561F-C9AE-42D7-B820-AC56EEF134C6}"/>
              </a:ext>
            </a:extLst>
          </p:cNvPr>
          <p:cNvSpPr/>
          <p:nvPr/>
        </p:nvSpPr>
        <p:spPr>
          <a:xfrm>
            <a:off x="7190737" y="3173106"/>
            <a:ext cx="657976" cy="237787"/>
          </a:xfrm>
          <a:custGeom>
            <a:avLst/>
            <a:gdLst>
              <a:gd name="connsiteX0" fmla="*/ 0 w 1059819"/>
              <a:gd name="connsiteY0" fmla="*/ 0 h 433230"/>
              <a:gd name="connsiteX1" fmla="*/ 1059819 w 1059819"/>
              <a:gd name="connsiteY1" fmla="*/ 0 h 433230"/>
              <a:gd name="connsiteX2" fmla="*/ 1059819 w 1059819"/>
              <a:gd name="connsiteY2" fmla="*/ 433230 h 433230"/>
              <a:gd name="connsiteX3" fmla="*/ 0 w 1059819"/>
              <a:gd name="connsiteY3" fmla="*/ 433230 h 433230"/>
              <a:gd name="connsiteX4" fmla="*/ 0 w 1059819"/>
              <a:gd name="connsiteY4" fmla="*/ 0 h 4332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59819" h="433230">
                <a:moveTo>
                  <a:pt x="0" y="0"/>
                </a:moveTo>
                <a:lnTo>
                  <a:pt x="1059819" y="0"/>
                </a:lnTo>
                <a:lnTo>
                  <a:pt x="1059819" y="433230"/>
                </a:lnTo>
                <a:lnTo>
                  <a:pt x="0" y="433230"/>
                </a:lnTo>
                <a:lnTo>
                  <a:pt x="0" y="0"/>
                </a:lnTo>
                <a:close/>
              </a:path>
            </a:pathLst>
          </a:custGeom>
          <a:solidFill>
            <a:srgbClr val="0070C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620" tIns="7620" rIns="7620" bIns="7620" numCol="1" spcCol="1270" anchor="ctr" anchorCtr="0">
            <a:noAutofit/>
          </a:bodyPr>
          <a:lstStyle/>
          <a:p>
            <a:pPr marL="0" marR="0" lvl="0" indent="0" algn="ctr" defTabSz="533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</a:t>
            </a: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C19E2EED-779E-4611-BFA6-4A40705C9ED9}"/>
              </a:ext>
            </a:extLst>
          </p:cNvPr>
          <p:cNvSpPr/>
          <p:nvPr/>
        </p:nvSpPr>
        <p:spPr>
          <a:xfrm>
            <a:off x="8599112" y="3176445"/>
            <a:ext cx="657976" cy="237787"/>
          </a:xfrm>
          <a:custGeom>
            <a:avLst/>
            <a:gdLst>
              <a:gd name="connsiteX0" fmla="*/ 0 w 1059819"/>
              <a:gd name="connsiteY0" fmla="*/ 0 h 433230"/>
              <a:gd name="connsiteX1" fmla="*/ 1059819 w 1059819"/>
              <a:gd name="connsiteY1" fmla="*/ 0 h 433230"/>
              <a:gd name="connsiteX2" fmla="*/ 1059819 w 1059819"/>
              <a:gd name="connsiteY2" fmla="*/ 433230 h 433230"/>
              <a:gd name="connsiteX3" fmla="*/ 0 w 1059819"/>
              <a:gd name="connsiteY3" fmla="*/ 433230 h 433230"/>
              <a:gd name="connsiteX4" fmla="*/ 0 w 1059819"/>
              <a:gd name="connsiteY4" fmla="*/ 0 h 4332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59819" h="433230">
                <a:moveTo>
                  <a:pt x="0" y="0"/>
                </a:moveTo>
                <a:lnTo>
                  <a:pt x="1059819" y="0"/>
                </a:lnTo>
                <a:lnTo>
                  <a:pt x="1059819" y="433230"/>
                </a:lnTo>
                <a:lnTo>
                  <a:pt x="0" y="433230"/>
                </a:lnTo>
                <a:lnTo>
                  <a:pt x="0" y="0"/>
                </a:lnTo>
                <a:close/>
              </a:path>
            </a:pathLst>
          </a:custGeom>
          <a:solidFill>
            <a:srgbClr val="0070C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620" tIns="7620" rIns="7620" bIns="7620" numCol="1" spcCol="1270" anchor="ctr" anchorCtr="0">
            <a:noAutofit/>
          </a:bodyPr>
          <a:lstStyle/>
          <a:p>
            <a:pPr marL="0" marR="0" lvl="0" indent="0" algn="ctr" defTabSz="533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NO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19C0AD59-3649-416F-B66B-720BCA0CCE05}"/>
              </a:ext>
            </a:extLst>
          </p:cNvPr>
          <p:cNvCxnSpPr>
            <a:cxnSpLocks/>
          </p:cNvCxnSpPr>
          <p:nvPr/>
        </p:nvCxnSpPr>
        <p:spPr>
          <a:xfrm>
            <a:off x="7520260" y="2908958"/>
            <a:ext cx="0" cy="26414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13C06EF4-1C3A-4559-8080-F84C6F697F03}"/>
              </a:ext>
            </a:extLst>
          </p:cNvPr>
          <p:cNvCxnSpPr>
            <a:cxnSpLocks/>
          </p:cNvCxnSpPr>
          <p:nvPr/>
        </p:nvCxnSpPr>
        <p:spPr>
          <a:xfrm flipH="1">
            <a:off x="2861980" y="2930555"/>
            <a:ext cx="20033" cy="3272441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55D0EE75-222A-4A67-8C21-08BC1E58FCBA}"/>
              </a:ext>
            </a:extLst>
          </p:cNvPr>
          <p:cNvCxnSpPr>
            <a:cxnSpLocks/>
          </p:cNvCxnSpPr>
          <p:nvPr/>
        </p:nvCxnSpPr>
        <p:spPr>
          <a:xfrm>
            <a:off x="8197849" y="4080193"/>
            <a:ext cx="0" cy="16720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85D63591-76B3-40B9-A707-36F10A8BEF32}"/>
              </a:ext>
            </a:extLst>
          </p:cNvPr>
          <p:cNvSpPr/>
          <p:nvPr/>
        </p:nvSpPr>
        <p:spPr>
          <a:xfrm>
            <a:off x="6725491" y="3657792"/>
            <a:ext cx="2807600" cy="478122"/>
          </a:xfrm>
          <a:custGeom>
            <a:avLst/>
            <a:gdLst>
              <a:gd name="connsiteX0" fmla="*/ 0 w 2535513"/>
              <a:gd name="connsiteY0" fmla="*/ 0 h 1267756"/>
              <a:gd name="connsiteX1" fmla="*/ 2535513 w 2535513"/>
              <a:gd name="connsiteY1" fmla="*/ 0 h 1267756"/>
              <a:gd name="connsiteX2" fmla="*/ 2535513 w 2535513"/>
              <a:gd name="connsiteY2" fmla="*/ 1267756 h 1267756"/>
              <a:gd name="connsiteX3" fmla="*/ 0 w 2535513"/>
              <a:gd name="connsiteY3" fmla="*/ 1267756 h 1267756"/>
              <a:gd name="connsiteX4" fmla="*/ 0 w 2535513"/>
              <a:gd name="connsiteY4" fmla="*/ 0 h 12677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35513" h="1267756">
                <a:moveTo>
                  <a:pt x="0" y="0"/>
                </a:moveTo>
                <a:lnTo>
                  <a:pt x="2535513" y="0"/>
                </a:lnTo>
                <a:lnTo>
                  <a:pt x="2535513" y="1267756"/>
                </a:lnTo>
                <a:lnTo>
                  <a:pt x="0" y="1267756"/>
                </a:lnTo>
                <a:lnTo>
                  <a:pt x="0" y="0"/>
                </a:lnTo>
                <a:close/>
              </a:path>
            </a:pathLst>
          </a:custGeom>
          <a:solidFill>
            <a:srgbClr val="00206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9050" tIns="19050" rIns="19050" bIns="19050" numCol="1" spcCol="127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Tool/feature </a:t>
            </a:r>
            <a:r>
              <a:rPr kumimoji="0" lang="en-GB" sz="10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testing</a:t>
            </a:r>
            <a:r>
              <a:rPr kumimoji="0" lang="en-GB" sz="9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or review with support of colleagues from across the University</a:t>
            </a: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F8732676-1EFE-46FA-B5F1-B4C0BD53E656}"/>
              </a:ext>
            </a:extLst>
          </p:cNvPr>
          <p:cNvCxnSpPr>
            <a:cxnSpLocks/>
          </p:cNvCxnSpPr>
          <p:nvPr/>
        </p:nvCxnSpPr>
        <p:spPr>
          <a:xfrm>
            <a:off x="8897620" y="4726728"/>
            <a:ext cx="0" cy="1476238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FC0C5DB4-DCEF-49C3-B220-5740E619A12B}"/>
              </a:ext>
            </a:extLst>
          </p:cNvPr>
          <p:cNvCxnSpPr>
            <a:cxnSpLocks/>
          </p:cNvCxnSpPr>
          <p:nvPr/>
        </p:nvCxnSpPr>
        <p:spPr>
          <a:xfrm>
            <a:off x="7343140" y="4726728"/>
            <a:ext cx="0" cy="1460121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906C3968-34A9-46F4-B99B-2907184038C1}"/>
              </a:ext>
            </a:extLst>
          </p:cNvPr>
          <p:cNvSpPr/>
          <p:nvPr/>
        </p:nvSpPr>
        <p:spPr>
          <a:xfrm>
            <a:off x="8556835" y="5787546"/>
            <a:ext cx="657976" cy="237787"/>
          </a:xfrm>
          <a:custGeom>
            <a:avLst/>
            <a:gdLst>
              <a:gd name="connsiteX0" fmla="*/ 0 w 1059819"/>
              <a:gd name="connsiteY0" fmla="*/ 0 h 433230"/>
              <a:gd name="connsiteX1" fmla="*/ 1059819 w 1059819"/>
              <a:gd name="connsiteY1" fmla="*/ 0 h 433230"/>
              <a:gd name="connsiteX2" fmla="*/ 1059819 w 1059819"/>
              <a:gd name="connsiteY2" fmla="*/ 433230 h 433230"/>
              <a:gd name="connsiteX3" fmla="*/ 0 w 1059819"/>
              <a:gd name="connsiteY3" fmla="*/ 433230 h 433230"/>
              <a:gd name="connsiteX4" fmla="*/ 0 w 1059819"/>
              <a:gd name="connsiteY4" fmla="*/ 0 h 4332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59819" h="433230">
                <a:moveTo>
                  <a:pt x="0" y="0"/>
                </a:moveTo>
                <a:lnTo>
                  <a:pt x="1059819" y="0"/>
                </a:lnTo>
                <a:lnTo>
                  <a:pt x="1059819" y="433230"/>
                </a:lnTo>
                <a:lnTo>
                  <a:pt x="0" y="433230"/>
                </a:lnTo>
                <a:lnTo>
                  <a:pt x="0" y="0"/>
                </a:lnTo>
                <a:close/>
              </a:path>
            </a:pathLst>
          </a:custGeom>
          <a:solidFill>
            <a:srgbClr val="0070C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620" tIns="7620" rIns="7620" bIns="7620" numCol="1" spcCol="1270" anchor="ctr" anchorCtr="0">
            <a:noAutofit/>
          </a:bodyPr>
          <a:lstStyle/>
          <a:p>
            <a:pPr marL="0" marR="0" lvl="0" indent="0" algn="ctr" defTabSz="533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</a:t>
            </a:r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2D0EAE33-3CAB-4B43-8631-2521D35F17EE}"/>
              </a:ext>
            </a:extLst>
          </p:cNvPr>
          <p:cNvSpPr/>
          <p:nvPr/>
        </p:nvSpPr>
        <p:spPr>
          <a:xfrm>
            <a:off x="7014152" y="5793044"/>
            <a:ext cx="657976" cy="237787"/>
          </a:xfrm>
          <a:custGeom>
            <a:avLst/>
            <a:gdLst>
              <a:gd name="connsiteX0" fmla="*/ 0 w 1059819"/>
              <a:gd name="connsiteY0" fmla="*/ 0 h 433230"/>
              <a:gd name="connsiteX1" fmla="*/ 1059819 w 1059819"/>
              <a:gd name="connsiteY1" fmla="*/ 0 h 433230"/>
              <a:gd name="connsiteX2" fmla="*/ 1059819 w 1059819"/>
              <a:gd name="connsiteY2" fmla="*/ 433230 h 433230"/>
              <a:gd name="connsiteX3" fmla="*/ 0 w 1059819"/>
              <a:gd name="connsiteY3" fmla="*/ 433230 h 433230"/>
              <a:gd name="connsiteX4" fmla="*/ 0 w 1059819"/>
              <a:gd name="connsiteY4" fmla="*/ 0 h 4332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59819" h="433230">
                <a:moveTo>
                  <a:pt x="0" y="0"/>
                </a:moveTo>
                <a:lnTo>
                  <a:pt x="1059819" y="0"/>
                </a:lnTo>
                <a:lnTo>
                  <a:pt x="1059819" y="433230"/>
                </a:lnTo>
                <a:lnTo>
                  <a:pt x="0" y="433230"/>
                </a:lnTo>
                <a:lnTo>
                  <a:pt x="0" y="0"/>
                </a:lnTo>
                <a:close/>
              </a:path>
            </a:pathLst>
          </a:custGeom>
          <a:solidFill>
            <a:srgbClr val="0070C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620" tIns="7620" rIns="7620" bIns="7620" numCol="1" spcCol="1270" anchor="ctr" anchorCtr="0">
            <a:noAutofit/>
          </a:bodyPr>
          <a:lstStyle/>
          <a:p>
            <a:pPr marL="0" marR="0" lvl="0" indent="0" algn="ctr" defTabSz="533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NO</a:t>
            </a:r>
            <a:endParaRPr kumimoji="0" lang="en-GB" sz="11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04425FCD-5F71-4BA7-9069-C0375D563B28}"/>
              </a:ext>
            </a:extLst>
          </p:cNvPr>
          <p:cNvCxnSpPr>
            <a:cxnSpLocks/>
          </p:cNvCxnSpPr>
          <p:nvPr/>
        </p:nvCxnSpPr>
        <p:spPr>
          <a:xfrm flipH="1">
            <a:off x="6957758" y="1363135"/>
            <a:ext cx="1401" cy="326083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or: Elbow 22">
            <a:extLst>
              <a:ext uri="{FF2B5EF4-FFF2-40B4-BE49-F238E27FC236}">
                <a16:creationId xmlns:a16="http://schemas.microsoft.com/office/drawing/2014/main" id="{CE86C0B3-E1F2-48B5-AFFD-0C4E99D7902E}"/>
              </a:ext>
            </a:extLst>
          </p:cNvPr>
          <p:cNvCxnSpPr>
            <a:cxnSpLocks/>
          </p:cNvCxnSpPr>
          <p:nvPr/>
        </p:nvCxnSpPr>
        <p:spPr>
          <a:xfrm rot="10800000">
            <a:off x="5049253" y="2735045"/>
            <a:ext cx="2122272" cy="556955"/>
          </a:xfrm>
          <a:prstGeom prst="bentConnector3">
            <a:avLst>
              <a:gd name="adj1" fmla="val 50000"/>
            </a:avLst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AB7A9D31-794C-47CD-B479-291846D53749}"/>
              </a:ext>
            </a:extLst>
          </p:cNvPr>
          <p:cNvSpPr/>
          <p:nvPr/>
        </p:nvSpPr>
        <p:spPr>
          <a:xfrm>
            <a:off x="731512" y="6202996"/>
            <a:ext cx="10673076" cy="557465"/>
          </a:xfrm>
          <a:custGeom>
            <a:avLst/>
            <a:gdLst>
              <a:gd name="connsiteX0" fmla="*/ 0 w 1059819"/>
              <a:gd name="connsiteY0" fmla="*/ 0 h 433230"/>
              <a:gd name="connsiteX1" fmla="*/ 1059819 w 1059819"/>
              <a:gd name="connsiteY1" fmla="*/ 0 h 433230"/>
              <a:gd name="connsiteX2" fmla="*/ 1059819 w 1059819"/>
              <a:gd name="connsiteY2" fmla="*/ 433230 h 433230"/>
              <a:gd name="connsiteX3" fmla="*/ 0 w 1059819"/>
              <a:gd name="connsiteY3" fmla="*/ 433230 h 433230"/>
              <a:gd name="connsiteX4" fmla="*/ 0 w 1059819"/>
              <a:gd name="connsiteY4" fmla="*/ 0 h 4332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59819" h="433230">
                <a:moveTo>
                  <a:pt x="0" y="0"/>
                </a:moveTo>
                <a:lnTo>
                  <a:pt x="1059819" y="0"/>
                </a:lnTo>
                <a:lnTo>
                  <a:pt x="1059819" y="433230"/>
                </a:lnTo>
                <a:lnTo>
                  <a:pt x="0" y="433230"/>
                </a:lnTo>
                <a:lnTo>
                  <a:pt x="0" y="0"/>
                </a:lnTo>
                <a:close/>
              </a:path>
            </a:pathLst>
          </a:custGeom>
          <a:solidFill>
            <a:srgbClr val="00206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620" tIns="7620" rIns="7620" bIns="7620" numCol="1" spcCol="127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YAFdJsnKuGg 0"/>
                <a:ea typeface="+mn-ea"/>
                <a:cs typeface="+mn-cs"/>
              </a:rPr>
              <a:t>IS LTW SERVICE TEAM</a:t>
            </a:r>
            <a:endParaRPr kumimoji="0" lang="en-GB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YAFdJsnKuGg 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YAFdJsnKuGg 0"/>
                <a:ea typeface="+mn-ea"/>
                <a:cs typeface="+mn-cs"/>
              </a:rPr>
              <a:t>All decisions and details recorded in AI Innovations Service Release Tracker displayed in SADIE SharePoint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YAFdJsnKuGg 0"/>
                <a:ea typeface="+mn-ea"/>
                <a:cs typeface="+mn-cs"/>
              </a:rPr>
              <a:t>Users notified of changes or updates via service communication routes </a:t>
            </a:r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F60812FE-E1CE-4E84-A24B-5FAFF4C072CE}"/>
              </a:ext>
            </a:extLst>
          </p:cNvPr>
          <p:cNvSpPr/>
          <p:nvPr/>
        </p:nvSpPr>
        <p:spPr>
          <a:xfrm>
            <a:off x="6543940" y="4862230"/>
            <a:ext cx="1496751" cy="433404"/>
          </a:xfrm>
          <a:custGeom>
            <a:avLst/>
            <a:gdLst>
              <a:gd name="connsiteX0" fmla="*/ 0 w 1059819"/>
              <a:gd name="connsiteY0" fmla="*/ 0 h 433230"/>
              <a:gd name="connsiteX1" fmla="*/ 1059819 w 1059819"/>
              <a:gd name="connsiteY1" fmla="*/ 0 h 433230"/>
              <a:gd name="connsiteX2" fmla="*/ 1059819 w 1059819"/>
              <a:gd name="connsiteY2" fmla="*/ 433230 h 433230"/>
              <a:gd name="connsiteX3" fmla="*/ 0 w 1059819"/>
              <a:gd name="connsiteY3" fmla="*/ 433230 h 433230"/>
              <a:gd name="connsiteX4" fmla="*/ 0 w 1059819"/>
              <a:gd name="connsiteY4" fmla="*/ 0 h 4332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59819" h="433230">
                <a:moveTo>
                  <a:pt x="0" y="0"/>
                </a:moveTo>
                <a:lnTo>
                  <a:pt x="1059819" y="0"/>
                </a:lnTo>
                <a:lnTo>
                  <a:pt x="1059819" y="433230"/>
                </a:lnTo>
                <a:lnTo>
                  <a:pt x="0" y="433230"/>
                </a:lnTo>
                <a:lnTo>
                  <a:pt x="0" y="0"/>
                </a:lnTo>
                <a:close/>
              </a:path>
            </a:pathLst>
          </a:custGeom>
          <a:solidFill>
            <a:srgbClr val="CF4013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620" tIns="7620" rIns="7620" bIns="7620" numCol="1" spcCol="127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YAFdJsnKuGg 0"/>
                <a:ea typeface="+mn-ea"/>
                <a:cs typeface="+mn-cs"/>
              </a:rPr>
              <a:t>High Risk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YAFdJsnKuGg 0"/>
                <a:ea typeface="+mn-ea"/>
                <a:cs typeface="+mn-cs"/>
              </a:rPr>
              <a:t>The service owner will sign-off the decision in consultation with the business service owner</a:t>
            </a:r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C6E48130-B58E-47F6-8190-9ACC5EF83A1E}"/>
              </a:ext>
            </a:extLst>
          </p:cNvPr>
          <p:cNvSpPr/>
          <p:nvPr/>
        </p:nvSpPr>
        <p:spPr>
          <a:xfrm>
            <a:off x="8142657" y="4865982"/>
            <a:ext cx="1486331" cy="433404"/>
          </a:xfrm>
          <a:custGeom>
            <a:avLst/>
            <a:gdLst>
              <a:gd name="connsiteX0" fmla="*/ 0 w 1059819"/>
              <a:gd name="connsiteY0" fmla="*/ 0 h 433230"/>
              <a:gd name="connsiteX1" fmla="*/ 1059819 w 1059819"/>
              <a:gd name="connsiteY1" fmla="*/ 0 h 433230"/>
              <a:gd name="connsiteX2" fmla="*/ 1059819 w 1059819"/>
              <a:gd name="connsiteY2" fmla="*/ 433230 h 433230"/>
              <a:gd name="connsiteX3" fmla="*/ 0 w 1059819"/>
              <a:gd name="connsiteY3" fmla="*/ 433230 h 433230"/>
              <a:gd name="connsiteX4" fmla="*/ 0 w 1059819"/>
              <a:gd name="connsiteY4" fmla="*/ 0 h 4332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59819" h="433230">
                <a:moveTo>
                  <a:pt x="0" y="0"/>
                </a:moveTo>
                <a:lnTo>
                  <a:pt x="1059819" y="0"/>
                </a:lnTo>
                <a:lnTo>
                  <a:pt x="1059819" y="433230"/>
                </a:lnTo>
                <a:lnTo>
                  <a:pt x="0" y="433230"/>
                </a:lnTo>
                <a:lnTo>
                  <a:pt x="0" y="0"/>
                </a:lnTo>
                <a:close/>
              </a:path>
            </a:pathLst>
          </a:custGeom>
          <a:solidFill>
            <a:srgbClr val="E59B49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620" tIns="7620" rIns="7620" bIns="7620" numCol="1" spcCol="127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YAFdJsnKuGg 0"/>
                <a:ea typeface="+mn-ea"/>
                <a:cs typeface="+mn-cs"/>
              </a:rPr>
              <a:t>Medium Risk</a:t>
            </a:r>
            <a:r>
              <a:rPr kumimoji="0" lang="en-GB" sz="7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YAFdJsnKuGg 0"/>
                <a:ea typeface="+mn-ea"/>
                <a:cs typeface="+mn-cs"/>
              </a:rPr>
              <a:t>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YAFdJsnKuGg 0"/>
                <a:ea typeface="+mn-ea"/>
                <a:cs typeface="+mn-cs"/>
              </a:rPr>
              <a:t>The service manager will sign-off the decision in consultation with the service owner</a:t>
            </a:r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39830D0A-3E8C-4BE5-87F7-7845B31CB469}"/>
              </a:ext>
            </a:extLst>
          </p:cNvPr>
          <p:cNvSpPr/>
          <p:nvPr/>
        </p:nvSpPr>
        <p:spPr>
          <a:xfrm>
            <a:off x="2059614" y="3667447"/>
            <a:ext cx="1703375" cy="433404"/>
          </a:xfrm>
          <a:custGeom>
            <a:avLst/>
            <a:gdLst>
              <a:gd name="connsiteX0" fmla="*/ 0 w 1059819"/>
              <a:gd name="connsiteY0" fmla="*/ 0 h 433230"/>
              <a:gd name="connsiteX1" fmla="*/ 1059819 w 1059819"/>
              <a:gd name="connsiteY1" fmla="*/ 0 h 433230"/>
              <a:gd name="connsiteX2" fmla="*/ 1059819 w 1059819"/>
              <a:gd name="connsiteY2" fmla="*/ 433230 h 433230"/>
              <a:gd name="connsiteX3" fmla="*/ 0 w 1059819"/>
              <a:gd name="connsiteY3" fmla="*/ 433230 h 433230"/>
              <a:gd name="connsiteX4" fmla="*/ 0 w 1059819"/>
              <a:gd name="connsiteY4" fmla="*/ 0 h 4332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59819" h="433230">
                <a:moveTo>
                  <a:pt x="0" y="0"/>
                </a:moveTo>
                <a:lnTo>
                  <a:pt x="1059819" y="0"/>
                </a:lnTo>
                <a:lnTo>
                  <a:pt x="1059819" y="433230"/>
                </a:lnTo>
                <a:lnTo>
                  <a:pt x="0" y="433230"/>
                </a:lnTo>
                <a:lnTo>
                  <a:pt x="0" y="0"/>
                </a:lnTo>
                <a:close/>
              </a:path>
            </a:pathLst>
          </a:custGeom>
          <a:solidFill>
            <a:srgbClr val="00B0F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620" tIns="7620" rIns="7620" bIns="7620" numCol="1" spcCol="127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YAFyMcdwzpc 0"/>
                <a:ea typeface="+mn-ea"/>
                <a:cs typeface="+mn-cs"/>
              </a:rPr>
              <a:t>Decision: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YAFyMcdwzpc 0"/>
                <a:ea typeface="+mn-ea"/>
                <a:cs typeface="+mn-cs"/>
              </a:rPr>
              <a:t>Feature not enabled </a:t>
            </a:r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E237B51D-4ACB-4660-88FF-A595C8D03404}"/>
              </a:ext>
            </a:extLst>
          </p:cNvPr>
          <p:cNvSpPr/>
          <p:nvPr/>
        </p:nvSpPr>
        <p:spPr>
          <a:xfrm>
            <a:off x="2553025" y="3191213"/>
            <a:ext cx="657976" cy="237787"/>
          </a:xfrm>
          <a:custGeom>
            <a:avLst/>
            <a:gdLst>
              <a:gd name="connsiteX0" fmla="*/ 0 w 1059819"/>
              <a:gd name="connsiteY0" fmla="*/ 0 h 433230"/>
              <a:gd name="connsiteX1" fmla="*/ 1059819 w 1059819"/>
              <a:gd name="connsiteY1" fmla="*/ 0 h 433230"/>
              <a:gd name="connsiteX2" fmla="*/ 1059819 w 1059819"/>
              <a:gd name="connsiteY2" fmla="*/ 433230 h 433230"/>
              <a:gd name="connsiteX3" fmla="*/ 0 w 1059819"/>
              <a:gd name="connsiteY3" fmla="*/ 433230 h 433230"/>
              <a:gd name="connsiteX4" fmla="*/ 0 w 1059819"/>
              <a:gd name="connsiteY4" fmla="*/ 0 h 4332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59819" h="433230">
                <a:moveTo>
                  <a:pt x="0" y="0"/>
                </a:moveTo>
                <a:lnTo>
                  <a:pt x="1059819" y="0"/>
                </a:lnTo>
                <a:lnTo>
                  <a:pt x="1059819" y="433230"/>
                </a:lnTo>
                <a:lnTo>
                  <a:pt x="0" y="433230"/>
                </a:lnTo>
                <a:lnTo>
                  <a:pt x="0" y="0"/>
                </a:lnTo>
                <a:close/>
              </a:path>
            </a:pathLst>
          </a:custGeom>
          <a:solidFill>
            <a:srgbClr val="0070C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620" tIns="7620" rIns="7620" bIns="7620" numCol="1" spcCol="1270" anchor="ctr" anchorCtr="0">
            <a:noAutofit/>
          </a:bodyPr>
          <a:lstStyle/>
          <a:p>
            <a:pPr marL="0" marR="0" lvl="0" indent="0" algn="ctr" defTabSz="533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NO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6F9B702A-A639-413B-8ECC-3C679E8C46D7}"/>
              </a:ext>
            </a:extLst>
          </p:cNvPr>
          <p:cNvCxnSpPr/>
          <p:nvPr/>
        </p:nvCxnSpPr>
        <p:spPr>
          <a:xfrm>
            <a:off x="304800" y="360471"/>
            <a:ext cx="0" cy="612125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3E03DE0F-D914-41F7-9131-9CE014CF3AE6}"/>
              </a:ext>
            </a:extLst>
          </p:cNvPr>
          <p:cNvCxnSpPr/>
          <p:nvPr/>
        </p:nvCxnSpPr>
        <p:spPr>
          <a:xfrm>
            <a:off x="11751733" y="370586"/>
            <a:ext cx="0" cy="612125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B3CE204D-EA6D-497F-BAFC-BDF3631A8A4F}"/>
              </a:ext>
            </a:extLst>
          </p:cNvPr>
          <p:cNvCxnSpPr/>
          <p:nvPr/>
        </p:nvCxnSpPr>
        <p:spPr>
          <a:xfrm flipH="1">
            <a:off x="11404588" y="6481728"/>
            <a:ext cx="347145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5319AAD2-EE35-4B39-B613-FA5D65871C85}"/>
              </a:ext>
            </a:extLst>
          </p:cNvPr>
          <p:cNvCxnSpPr/>
          <p:nvPr/>
        </p:nvCxnSpPr>
        <p:spPr>
          <a:xfrm flipH="1" flipV="1">
            <a:off x="304800" y="360471"/>
            <a:ext cx="426720" cy="79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127FC565-4E17-4F49-9C36-50988310E544}"/>
              </a:ext>
            </a:extLst>
          </p:cNvPr>
          <p:cNvCxnSpPr/>
          <p:nvPr/>
        </p:nvCxnSpPr>
        <p:spPr>
          <a:xfrm flipH="1">
            <a:off x="11404588" y="360471"/>
            <a:ext cx="347145" cy="790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7B2DE890-6D06-42BD-97BC-0A27397A5718}"/>
              </a:ext>
            </a:extLst>
          </p:cNvPr>
          <p:cNvCxnSpPr>
            <a:cxnSpLocks/>
          </p:cNvCxnSpPr>
          <p:nvPr/>
        </p:nvCxnSpPr>
        <p:spPr>
          <a:xfrm>
            <a:off x="304800" y="6489628"/>
            <a:ext cx="426720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5" name="Group 34">
            <a:extLst>
              <a:ext uri="{FF2B5EF4-FFF2-40B4-BE49-F238E27FC236}">
                <a16:creationId xmlns:a16="http://schemas.microsoft.com/office/drawing/2014/main" id="{00E25AF8-60F7-413B-B40C-343583E5B645}"/>
              </a:ext>
            </a:extLst>
          </p:cNvPr>
          <p:cNvGrpSpPr/>
          <p:nvPr/>
        </p:nvGrpSpPr>
        <p:grpSpPr>
          <a:xfrm>
            <a:off x="731512" y="70685"/>
            <a:ext cx="10673076" cy="2094461"/>
            <a:chOff x="770612" y="85727"/>
            <a:chExt cx="10259008" cy="2656910"/>
          </a:xfrm>
        </p:grpSpPr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7BA3B737-C41A-476D-98A2-E176ACA0D94E}"/>
                </a:ext>
              </a:extLst>
            </p:cNvPr>
            <p:cNvSpPr/>
            <p:nvPr/>
          </p:nvSpPr>
          <p:spPr>
            <a:xfrm>
              <a:off x="4655541" y="1353482"/>
              <a:ext cx="1332481" cy="247887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1332481" y="0"/>
                  </a:moveTo>
                  <a:lnTo>
                    <a:pt x="0" y="247887"/>
                  </a:lnTo>
                </a:path>
              </a:pathLst>
            </a:custGeom>
            <a:noFill/>
            <a:ln>
              <a:solidFill>
                <a:schemeClr val="bg1"/>
              </a:solidFill>
            </a:ln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4BDD4875-10DC-4542-BB4C-D795848BE2D5}"/>
                </a:ext>
              </a:extLst>
            </p:cNvPr>
            <p:cNvSpPr/>
            <p:nvPr/>
          </p:nvSpPr>
          <p:spPr>
            <a:xfrm>
              <a:off x="5980813" y="871770"/>
              <a:ext cx="808582" cy="468818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553189"/>
                  </a:lnTo>
                  <a:lnTo>
                    <a:pt x="808582" y="553189"/>
                  </a:lnTo>
                  <a:lnTo>
                    <a:pt x="808582" y="819418"/>
                  </a:ln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3943E962-4E47-47F3-9899-EB010CB60E36}"/>
                </a:ext>
              </a:extLst>
            </p:cNvPr>
            <p:cNvSpPr/>
            <p:nvPr/>
          </p:nvSpPr>
          <p:spPr>
            <a:xfrm>
              <a:off x="5035755" y="871770"/>
              <a:ext cx="989003" cy="819418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981667" y="0"/>
                  </a:moveTo>
                  <a:lnTo>
                    <a:pt x="981667" y="553189"/>
                  </a:lnTo>
                  <a:lnTo>
                    <a:pt x="0" y="553189"/>
                  </a:lnTo>
                  <a:lnTo>
                    <a:pt x="0" y="819418"/>
                  </a:ln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1DAD5495-5A40-444C-84A9-D47585BAE5D3}"/>
                </a:ext>
              </a:extLst>
            </p:cNvPr>
            <p:cNvSpPr/>
            <p:nvPr/>
          </p:nvSpPr>
          <p:spPr>
            <a:xfrm>
              <a:off x="770612" y="85727"/>
              <a:ext cx="10259008" cy="667082"/>
            </a:xfrm>
            <a:custGeom>
              <a:avLst/>
              <a:gdLst>
                <a:gd name="connsiteX0" fmla="*/ 0 w 11328346"/>
                <a:gd name="connsiteY0" fmla="*/ 0 h 1267756"/>
                <a:gd name="connsiteX1" fmla="*/ 11328346 w 11328346"/>
                <a:gd name="connsiteY1" fmla="*/ 0 h 1267756"/>
                <a:gd name="connsiteX2" fmla="*/ 11328346 w 11328346"/>
                <a:gd name="connsiteY2" fmla="*/ 1267756 h 1267756"/>
                <a:gd name="connsiteX3" fmla="*/ 0 w 11328346"/>
                <a:gd name="connsiteY3" fmla="*/ 1267756 h 1267756"/>
                <a:gd name="connsiteX4" fmla="*/ 0 w 11328346"/>
                <a:gd name="connsiteY4" fmla="*/ 0 h 12677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28346" h="1267756">
                  <a:moveTo>
                    <a:pt x="0" y="0"/>
                  </a:moveTo>
                  <a:lnTo>
                    <a:pt x="11328346" y="0"/>
                  </a:lnTo>
                  <a:lnTo>
                    <a:pt x="11328346" y="1267756"/>
                  </a:lnTo>
                  <a:lnTo>
                    <a:pt x="0" y="126775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206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1430" tIns="11430" rIns="11430" bIns="11430" numCol="1" spcCol="1270" anchor="ctr" anchorCtr="0">
              <a:noAutofit/>
            </a:bodyPr>
            <a:lstStyle/>
            <a:p>
              <a:pPr marL="0" marR="0" lvl="0" indent="0" algn="ctr" defTabSz="8001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100" b="1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Information Services (IS) Learning, Teaching and Web Services (LTW) Teams</a:t>
              </a:r>
              <a:endParaRPr kumimoji="0" lang="en-GB" sz="11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algn="ctr" defTabSz="8001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100" b="1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Monthly review of learning technology tools to identify and review existing upcoming AI tools and features</a:t>
              </a:r>
              <a:endParaRPr kumimoji="0" lang="en-GB" sz="11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7B7BCEC8-B4E6-4891-8748-AB8D44D925AD}"/>
                </a:ext>
              </a:extLst>
            </p:cNvPr>
            <p:cNvSpPr/>
            <p:nvPr/>
          </p:nvSpPr>
          <p:spPr>
            <a:xfrm>
              <a:off x="1882094" y="2075557"/>
              <a:ext cx="3689789" cy="667080"/>
            </a:xfrm>
            <a:custGeom>
              <a:avLst/>
              <a:gdLst>
                <a:gd name="connsiteX0" fmla="*/ 0 w 2535513"/>
                <a:gd name="connsiteY0" fmla="*/ 0 h 1267756"/>
                <a:gd name="connsiteX1" fmla="*/ 2535513 w 2535513"/>
                <a:gd name="connsiteY1" fmla="*/ 0 h 1267756"/>
                <a:gd name="connsiteX2" fmla="*/ 2535513 w 2535513"/>
                <a:gd name="connsiteY2" fmla="*/ 1267756 h 1267756"/>
                <a:gd name="connsiteX3" fmla="*/ 0 w 2535513"/>
                <a:gd name="connsiteY3" fmla="*/ 1267756 h 1267756"/>
                <a:gd name="connsiteX4" fmla="*/ 0 w 2535513"/>
                <a:gd name="connsiteY4" fmla="*/ 0 h 12677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535513" h="1267756">
                  <a:moveTo>
                    <a:pt x="0" y="0"/>
                  </a:moveTo>
                  <a:lnTo>
                    <a:pt x="2535513" y="0"/>
                  </a:lnTo>
                  <a:lnTo>
                    <a:pt x="2535513" y="1267756"/>
                  </a:lnTo>
                  <a:lnTo>
                    <a:pt x="0" y="126775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206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9050" tIns="19050" rIns="19050" bIns="19050" numCol="1" spcCol="1270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900" b="1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YAFdJsnKuGg 0"/>
                  <a:ea typeface="+mn-ea"/>
                  <a:cs typeface="+mn-cs"/>
                </a:rPr>
                <a:t>IS LTW SERVICE TEAM</a:t>
              </a:r>
              <a:endParaRPr kumimoji="0" lang="en-GB" sz="9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YAFdJsnKuGg 0"/>
                <a:ea typeface="+mn-ea"/>
                <a:cs typeface="+mn-cs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9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YAFdJsnKuGg 0"/>
                  <a:ea typeface="+mn-ea"/>
                  <a:cs typeface="+mn-cs"/>
                </a:rPr>
                <a:t>If required run Security and DPIA Requirement Checks -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9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YAFdJsnKuGg 0"/>
                  <a:ea typeface="+mn-ea"/>
                  <a:cs typeface="+mn-cs"/>
                </a:rPr>
                <a:t>work with vendor, Info Sec and Student Systems</a:t>
              </a:r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E4398EAC-3CFD-4C29-AF5C-EBC02DA73ABF}"/>
                </a:ext>
              </a:extLst>
            </p:cNvPr>
            <p:cNvSpPr/>
            <p:nvPr/>
          </p:nvSpPr>
          <p:spPr>
            <a:xfrm>
              <a:off x="4724472" y="1699069"/>
              <a:ext cx="582813" cy="247888"/>
            </a:xfrm>
            <a:custGeom>
              <a:avLst/>
              <a:gdLst>
                <a:gd name="connsiteX0" fmla="*/ 0 w 1059819"/>
                <a:gd name="connsiteY0" fmla="*/ 0 h 433230"/>
                <a:gd name="connsiteX1" fmla="*/ 1059819 w 1059819"/>
                <a:gd name="connsiteY1" fmla="*/ 0 h 433230"/>
                <a:gd name="connsiteX2" fmla="*/ 1059819 w 1059819"/>
                <a:gd name="connsiteY2" fmla="*/ 433230 h 433230"/>
                <a:gd name="connsiteX3" fmla="*/ 0 w 1059819"/>
                <a:gd name="connsiteY3" fmla="*/ 433230 h 433230"/>
                <a:gd name="connsiteX4" fmla="*/ 0 w 1059819"/>
                <a:gd name="connsiteY4" fmla="*/ 0 h 4332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59819" h="433230">
                  <a:moveTo>
                    <a:pt x="0" y="0"/>
                  </a:moveTo>
                  <a:lnTo>
                    <a:pt x="1059819" y="0"/>
                  </a:lnTo>
                  <a:lnTo>
                    <a:pt x="1059819" y="433230"/>
                  </a:lnTo>
                  <a:lnTo>
                    <a:pt x="0" y="43323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70C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7620" tIns="7620" rIns="7620" bIns="7620" numCol="1" spcCol="1270" anchor="ctr" anchorCtr="0">
              <a:noAutofit/>
            </a:bodyPr>
            <a:lstStyle/>
            <a:p>
              <a:pPr marL="0" marR="0" lvl="0" indent="0" algn="ctr" defTabSz="533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1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NEW</a:t>
              </a:r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05C9BFB7-BB4E-4043-A758-B3158406AD05}"/>
                </a:ext>
              </a:extLst>
            </p:cNvPr>
            <p:cNvSpPr/>
            <p:nvPr/>
          </p:nvSpPr>
          <p:spPr>
            <a:xfrm>
              <a:off x="6203892" y="2097519"/>
              <a:ext cx="3551620" cy="639700"/>
            </a:xfrm>
            <a:custGeom>
              <a:avLst/>
              <a:gdLst>
                <a:gd name="connsiteX0" fmla="*/ 0 w 2810794"/>
                <a:gd name="connsiteY0" fmla="*/ 0 h 1267756"/>
                <a:gd name="connsiteX1" fmla="*/ 2810794 w 2810794"/>
                <a:gd name="connsiteY1" fmla="*/ 0 h 1267756"/>
                <a:gd name="connsiteX2" fmla="*/ 2810794 w 2810794"/>
                <a:gd name="connsiteY2" fmla="*/ 1267756 h 1267756"/>
                <a:gd name="connsiteX3" fmla="*/ 0 w 2810794"/>
                <a:gd name="connsiteY3" fmla="*/ 1267756 h 1267756"/>
                <a:gd name="connsiteX4" fmla="*/ 0 w 2810794"/>
                <a:gd name="connsiteY4" fmla="*/ 0 h 12677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10794" h="1267756">
                  <a:moveTo>
                    <a:pt x="0" y="0"/>
                  </a:moveTo>
                  <a:lnTo>
                    <a:pt x="2810794" y="0"/>
                  </a:lnTo>
                  <a:lnTo>
                    <a:pt x="2810794" y="1267756"/>
                  </a:lnTo>
                  <a:lnTo>
                    <a:pt x="0" y="126775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206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9050" tIns="19050" rIns="19050" bIns="19050" numCol="1" spcCol="1270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900" b="1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YAFyMcdwzpc 0"/>
                  <a:ea typeface="+mn-ea"/>
                  <a:cs typeface="+mn-cs"/>
                </a:rPr>
                <a:t>IS LTW SERVICE TEAM</a:t>
              </a:r>
              <a:endParaRPr kumimoji="0" lang="en-GB" sz="9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YAFyMcdwzpc 0"/>
                <a:ea typeface="+mn-ea"/>
                <a:cs typeface="+mn-cs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9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YAFyMcdwzpc 0"/>
                  <a:ea typeface="+mn-ea"/>
                  <a:cs typeface="+mn-cs"/>
                </a:rPr>
                <a:t>DPIA or further security checks updated/details clarified</a:t>
              </a:r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49D94E34-8C00-48DB-A39B-EA3A3B333CFC}"/>
                </a:ext>
              </a:extLst>
            </p:cNvPr>
            <p:cNvSpPr/>
            <p:nvPr/>
          </p:nvSpPr>
          <p:spPr>
            <a:xfrm>
              <a:off x="4655084" y="863543"/>
              <a:ext cx="2688303" cy="360474"/>
            </a:xfrm>
            <a:custGeom>
              <a:avLst/>
              <a:gdLst>
                <a:gd name="connsiteX0" fmla="*/ 0 w 2688303"/>
                <a:gd name="connsiteY0" fmla="*/ 0 h 360474"/>
                <a:gd name="connsiteX1" fmla="*/ 2688303 w 2688303"/>
                <a:gd name="connsiteY1" fmla="*/ 0 h 360474"/>
                <a:gd name="connsiteX2" fmla="*/ 2688303 w 2688303"/>
                <a:gd name="connsiteY2" fmla="*/ 360474 h 360474"/>
                <a:gd name="connsiteX3" fmla="*/ 0 w 2688303"/>
                <a:gd name="connsiteY3" fmla="*/ 360474 h 360474"/>
                <a:gd name="connsiteX4" fmla="*/ 0 w 2688303"/>
                <a:gd name="connsiteY4" fmla="*/ 0 h 3604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688303" h="360474">
                  <a:moveTo>
                    <a:pt x="2688303" y="1"/>
                  </a:moveTo>
                  <a:lnTo>
                    <a:pt x="0" y="1"/>
                  </a:lnTo>
                  <a:lnTo>
                    <a:pt x="0" y="360473"/>
                  </a:lnTo>
                  <a:lnTo>
                    <a:pt x="2688303" y="360473"/>
                  </a:lnTo>
                  <a:lnTo>
                    <a:pt x="2688303" y="1"/>
                  </a:lnTo>
                  <a:close/>
                </a:path>
              </a:pathLst>
            </a:custGeom>
            <a:solidFill>
              <a:srgbClr val="00206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7620" tIns="7621" rIns="7620" bIns="7620" numCol="1" spcCol="1270" anchor="ctr" anchorCtr="0">
              <a:noAutofit/>
            </a:bodyPr>
            <a:lstStyle/>
            <a:p>
              <a:pPr marL="0" marR="0" lvl="0" indent="0" algn="ctr" defTabSz="533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100" b="1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New or existing features/tools?</a:t>
              </a:r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860BD636-81B9-4EB8-8EB1-F90DCCDADD61}"/>
                </a:ext>
              </a:extLst>
            </p:cNvPr>
            <p:cNvSpPr/>
            <p:nvPr/>
          </p:nvSpPr>
          <p:spPr>
            <a:xfrm>
              <a:off x="6485266" y="1709684"/>
              <a:ext cx="582813" cy="257830"/>
            </a:xfrm>
            <a:custGeom>
              <a:avLst/>
              <a:gdLst>
                <a:gd name="connsiteX0" fmla="*/ 0 w 903581"/>
                <a:gd name="connsiteY0" fmla="*/ 0 h 426638"/>
                <a:gd name="connsiteX1" fmla="*/ 903581 w 903581"/>
                <a:gd name="connsiteY1" fmla="*/ 0 h 426638"/>
                <a:gd name="connsiteX2" fmla="*/ 903581 w 903581"/>
                <a:gd name="connsiteY2" fmla="*/ 426638 h 426638"/>
                <a:gd name="connsiteX3" fmla="*/ 0 w 903581"/>
                <a:gd name="connsiteY3" fmla="*/ 426638 h 426638"/>
                <a:gd name="connsiteX4" fmla="*/ 0 w 903581"/>
                <a:gd name="connsiteY4" fmla="*/ 0 h 4266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03581" h="426638">
                  <a:moveTo>
                    <a:pt x="0" y="0"/>
                  </a:moveTo>
                  <a:lnTo>
                    <a:pt x="903581" y="0"/>
                  </a:lnTo>
                  <a:lnTo>
                    <a:pt x="903581" y="426638"/>
                  </a:lnTo>
                  <a:lnTo>
                    <a:pt x="0" y="42663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70C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7620" tIns="7620" rIns="7620" bIns="7620" numCol="1" spcCol="1270" anchor="ctr" anchorCtr="0">
              <a:noAutofit/>
            </a:bodyPr>
            <a:lstStyle/>
            <a:p>
              <a:pPr marL="0" marR="0" lvl="0" indent="0" algn="ctr" defTabSz="533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1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EXISTING</a:t>
              </a:r>
              <a:r>
                <a:rPr kumimoji="0" lang="en-GB" sz="1100" b="1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 </a:t>
              </a:r>
            </a:p>
          </p:txBody>
        </p:sp>
      </p:grpSp>
      <p:cxnSp>
        <p:nvCxnSpPr>
          <p:cNvPr id="45" name="Connector: Elbow 44">
            <a:extLst>
              <a:ext uri="{FF2B5EF4-FFF2-40B4-BE49-F238E27FC236}">
                <a16:creationId xmlns:a16="http://schemas.microsoft.com/office/drawing/2014/main" id="{5199AA46-1639-4FD4-8DDA-600547EC8310}"/>
              </a:ext>
            </a:extLst>
          </p:cNvPr>
          <p:cNvCxnSpPr>
            <a:cxnSpLocks/>
          </p:cNvCxnSpPr>
          <p:nvPr/>
        </p:nvCxnSpPr>
        <p:spPr>
          <a:xfrm rot="5400000" flipH="1" flipV="1">
            <a:off x="5850564" y="4222600"/>
            <a:ext cx="1178636" cy="1172140"/>
          </a:xfrm>
          <a:prstGeom prst="bentConnector3">
            <a:avLst>
              <a:gd name="adj1" fmla="val 50000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nector: Elbow 45">
            <a:extLst>
              <a:ext uri="{FF2B5EF4-FFF2-40B4-BE49-F238E27FC236}">
                <a16:creationId xmlns:a16="http://schemas.microsoft.com/office/drawing/2014/main" id="{9F494330-2B68-43A4-A2B1-EF841F3AB4F3}"/>
              </a:ext>
            </a:extLst>
          </p:cNvPr>
          <p:cNvCxnSpPr>
            <a:cxnSpLocks/>
          </p:cNvCxnSpPr>
          <p:nvPr/>
        </p:nvCxnSpPr>
        <p:spPr>
          <a:xfrm rot="16200000" flipH="1">
            <a:off x="9442540" y="4304244"/>
            <a:ext cx="1164004" cy="994221"/>
          </a:xfrm>
          <a:prstGeom prst="bentConnector3">
            <a:avLst>
              <a:gd name="adj1" fmla="val 50000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Freeform: Shape 46">
            <a:extLst>
              <a:ext uri="{FF2B5EF4-FFF2-40B4-BE49-F238E27FC236}">
                <a16:creationId xmlns:a16="http://schemas.microsoft.com/office/drawing/2014/main" id="{985320D2-779C-4F1C-8EA4-24CBE9246223}"/>
              </a:ext>
            </a:extLst>
          </p:cNvPr>
          <p:cNvSpPr/>
          <p:nvPr/>
        </p:nvSpPr>
        <p:spPr>
          <a:xfrm>
            <a:off x="6304469" y="4211826"/>
            <a:ext cx="3669964" cy="478122"/>
          </a:xfrm>
          <a:custGeom>
            <a:avLst/>
            <a:gdLst>
              <a:gd name="connsiteX0" fmla="*/ 0 w 2535513"/>
              <a:gd name="connsiteY0" fmla="*/ 0 h 1267756"/>
              <a:gd name="connsiteX1" fmla="*/ 2535513 w 2535513"/>
              <a:gd name="connsiteY1" fmla="*/ 0 h 1267756"/>
              <a:gd name="connsiteX2" fmla="*/ 2535513 w 2535513"/>
              <a:gd name="connsiteY2" fmla="*/ 1267756 h 1267756"/>
              <a:gd name="connsiteX3" fmla="*/ 0 w 2535513"/>
              <a:gd name="connsiteY3" fmla="*/ 1267756 h 1267756"/>
              <a:gd name="connsiteX4" fmla="*/ 0 w 2535513"/>
              <a:gd name="connsiteY4" fmla="*/ 0 h 12677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35513" h="1267756">
                <a:moveTo>
                  <a:pt x="0" y="0"/>
                </a:moveTo>
                <a:lnTo>
                  <a:pt x="2535513" y="0"/>
                </a:lnTo>
                <a:lnTo>
                  <a:pt x="2535513" y="1267756"/>
                </a:lnTo>
                <a:lnTo>
                  <a:pt x="0" y="1267756"/>
                </a:lnTo>
                <a:lnTo>
                  <a:pt x="0" y="0"/>
                </a:lnTo>
                <a:close/>
              </a:path>
            </a:pathLst>
          </a:custGeom>
          <a:solidFill>
            <a:srgbClr val="00206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9050" tIns="19050" rIns="19050" bIns="19050" numCol="1" spcCol="127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Risk categories identified/reviewed, RAG status assigned</a:t>
            </a:r>
            <a:endParaRPr kumimoji="0" lang="en-GB" sz="9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8" name="Freeform: Shape 47">
            <a:extLst>
              <a:ext uri="{FF2B5EF4-FFF2-40B4-BE49-F238E27FC236}">
                <a16:creationId xmlns:a16="http://schemas.microsoft.com/office/drawing/2014/main" id="{C03A50B2-5EF9-46B4-A6F1-E455BCD91924}"/>
              </a:ext>
            </a:extLst>
          </p:cNvPr>
          <p:cNvSpPr/>
          <p:nvPr/>
        </p:nvSpPr>
        <p:spPr>
          <a:xfrm>
            <a:off x="9740107" y="4862930"/>
            <a:ext cx="1486331" cy="433404"/>
          </a:xfrm>
          <a:custGeom>
            <a:avLst/>
            <a:gdLst>
              <a:gd name="connsiteX0" fmla="*/ 0 w 1059819"/>
              <a:gd name="connsiteY0" fmla="*/ 0 h 433230"/>
              <a:gd name="connsiteX1" fmla="*/ 1059819 w 1059819"/>
              <a:gd name="connsiteY1" fmla="*/ 0 h 433230"/>
              <a:gd name="connsiteX2" fmla="*/ 1059819 w 1059819"/>
              <a:gd name="connsiteY2" fmla="*/ 433230 h 433230"/>
              <a:gd name="connsiteX3" fmla="*/ 0 w 1059819"/>
              <a:gd name="connsiteY3" fmla="*/ 433230 h 433230"/>
              <a:gd name="connsiteX4" fmla="*/ 0 w 1059819"/>
              <a:gd name="connsiteY4" fmla="*/ 0 h 4332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59819" h="433230">
                <a:moveTo>
                  <a:pt x="0" y="0"/>
                </a:moveTo>
                <a:lnTo>
                  <a:pt x="1059819" y="0"/>
                </a:lnTo>
                <a:lnTo>
                  <a:pt x="1059819" y="433230"/>
                </a:lnTo>
                <a:lnTo>
                  <a:pt x="0" y="43323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620" tIns="7620" rIns="7620" bIns="7620" numCol="1" spcCol="127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YAFdJsnKuGg 0"/>
                <a:ea typeface="+mn-ea"/>
                <a:cs typeface="+mn-cs"/>
              </a:rPr>
              <a:t>Low Risk</a:t>
            </a:r>
            <a:endParaRPr kumimoji="0" lang="en-GB" sz="7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YAFdJsnKuGg 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YAFdJsnKuGg 0"/>
                <a:ea typeface="+mn-ea"/>
                <a:cs typeface="+mn-cs"/>
              </a:rPr>
              <a:t>The service team will sign-off the decision in consultation with the service manager</a:t>
            </a:r>
          </a:p>
        </p:txBody>
      </p:sp>
      <p:sp>
        <p:nvSpPr>
          <p:cNvPr id="49" name="Freeform: Shape 48">
            <a:extLst>
              <a:ext uri="{FF2B5EF4-FFF2-40B4-BE49-F238E27FC236}">
                <a16:creationId xmlns:a16="http://schemas.microsoft.com/office/drawing/2014/main" id="{9AB6247D-4A2D-4533-B50A-DF32A22B8B59}"/>
              </a:ext>
            </a:extLst>
          </p:cNvPr>
          <p:cNvSpPr/>
          <p:nvPr/>
        </p:nvSpPr>
        <p:spPr>
          <a:xfrm>
            <a:off x="4971747" y="4868851"/>
            <a:ext cx="1486331" cy="437596"/>
          </a:xfrm>
          <a:custGeom>
            <a:avLst/>
            <a:gdLst>
              <a:gd name="connsiteX0" fmla="*/ 0 w 1059819"/>
              <a:gd name="connsiteY0" fmla="*/ 0 h 433230"/>
              <a:gd name="connsiteX1" fmla="*/ 1059819 w 1059819"/>
              <a:gd name="connsiteY1" fmla="*/ 0 h 433230"/>
              <a:gd name="connsiteX2" fmla="*/ 1059819 w 1059819"/>
              <a:gd name="connsiteY2" fmla="*/ 433230 h 433230"/>
              <a:gd name="connsiteX3" fmla="*/ 0 w 1059819"/>
              <a:gd name="connsiteY3" fmla="*/ 433230 h 433230"/>
              <a:gd name="connsiteX4" fmla="*/ 0 w 1059819"/>
              <a:gd name="connsiteY4" fmla="*/ 0 h 4332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59819" h="433230">
                <a:moveTo>
                  <a:pt x="0" y="0"/>
                </a:moveTo>
                <a:lnTo>
                  <a:pt x="1059819" y="0"/>
                </a:lnTo>
                <a:lnTo>
                  <a:pt x="1059819" y="433230"/>
                </a:lnTo>
                <a:lnTo>
                  <a:pt x="0" y="433230"/>
                </a:lnTo>
                <a:lnTo>
                  <a:pt x="0" y="0"/>
                </a:lnTo>
                <a:close/>
              </a:path>
            </a:pathLst>
          </a:custGeom>
          <a:solidFill>
            <a:srgbClr val="92000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620" tIns="7620" rIns="7620" bIns="7620" numCol="1" spcCol="127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YAFdJsnKuGg 0"/>
                <a:ea typeface="+mn-ea"/>
                <a:cs typeface="+mn-cs"/>
              </a:rPr>
              <a:t>Extreme Risk</a:t>
            </a:r>
            <a:endParaRPr kumimoji="0" lang="en-GB" sz="7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YAFdJsnKuGg 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YAFdJsnKuGg 0"/>
                <a:ea typeface="+mn-ea"/>
                <a:cs typeface="+mn-cs"/>
              </a:rPr>
              <a:t>The business service owner</a:t>
            </a:r>
            <a:br>
              <a:rPr kumimoji="0" lang="en-GB" sz="7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YAFdJsnKuGg 0"/>
                <a:ea typeface="+mn-ea"/>
                <a:cs typeface="+mn-cs"/>
              </a:rPr>
            </a:br>
            <a:r>
              <a:rPr kumimoji="0" lang="en-GB" sz="7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YAFdJsnKuGg 0"/>
                <a:ea typeface="+mn-ea"/>
                <a:cs typeface="+mn-cs"/>
              </a:rPr>
              <a:t> consults with University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YAFdJsnKuGg 0"/>
                <a:ea typeface="+mn-ea"/>
                <a:cs typeface="+mn-cs"/>
              </a:rPr>
              <a:t> governance groups</a:t>
            </a:r>
          </a:p>
        </p:txBody>
      </p:sp>
      <p:sp>
        <p:nvSpPr>
          <p:cNvPr id="50" name="Freeform: Shape 49">
            <a:extLst>
              <a:ext uri="{FF2B5EF4-FFF2-40B4-BE49-F238E27FC236}">
                <a16:creationId xmlns:a16="http://schemas.microsoft.com/office/drawing/2014/main" id="{E1D73C9B-C077-4D38-A8B1-25419C36BD76}"/>
              </a:ext>
            </a:extLst>
          </p:cNvPr>
          <p:cNvSpPr/>
          <p:nvPr/>
        </p:nvSpPr>
        <p:spPr>
          <a:xfrm>
            <a:off x="6750686" y="2407774"/>
            <a:ext cx="2896065" cy="580876"/>
          </a:xfrm>
          <a:custGeom>
            <a:avLst/>
            <a:gdLst>
              <a:gd name="connsiteX0" fmla="*/ 0 w 1059819"/>
              <a:gd name="connsiteY0" fmla="*/ 0 h 433230"/>
              <a:gd name="connsiteX1" fmla="*/ 1059819 w 1059819"/>
              <a:gd name="connsiteY1" fmla="*/ 0 h 433230"/>
              <a:gd name="connsiteX2" fmla="*/ 1059819 w 1059819"/>
              <a:gd name="connsiteY2" fmla="*/ 433230 h 433230"/>
              <a:gd name="connsiteX3" fmla="*/ 0 w 1059819"/>
              <a:gd name="connsiteY3" fmla="*/ 433230 h 433230"/>
              <a:gd name="connsiteX4" fmla="*/ 0 w 1059819"/>
              <a:gd name="connsiteY4" fmla="*/ 0 h 4332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59819" h="433230">
                <a:moveTo>
                  <a:pt x="0" y="0"/>
                </a:moveTo>
                <a:lnTo>
                  <a:pt x="1059819" y="0"/>
                </a:lnTo>
                <a:lnTo>
                  <a:pt x="1059819" y="433230"/>
                </a:lnTo>
                <a:lnTo>
                  <a:pt x="0" y="433230"/>
                </a:lnTo>
                <a:lnTo>
                  <a:pt x="0" y="0"/>
                </a:lnTo>
                <a:close/>
              </a:path>
            </a:pathLst>
          </a:custGeom>
          <a:solidFill>
            <a:srgbClr val="00B0F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620" tIns="7620" rIns="7620" bIns="7620" numCol="1" spcCol="127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YAFyMcdwzpc 0"/>
                <a:ea typeface="+mn-ea"/>
                <a:cs typeface="+mn-cs"/>
              </a:rPr>
              <a:t>Decision: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YAFyMcdwzpc 0"/>
                <a:ea typeface="+mn-ea"/>
                <a:cs typeface="+mn-cs"/>
              </a:rPr>
              <a:t>Does DPIA or further security checks need to be updated or details clarified?</a:t>
            </a:r>
          </a:p>
        </p:txBody>
      </p:sp>
      <p:sp>
        <p:nvSpPr>
          <p:cNvPr id="51" name="Freeform: Shape 50">
            <a:extLst>
              <a:ext uri="{FF2B5EF4-FFF2-40B4-BE49-F238E27FC236}">
                <a16:creationId xmlns:a16="http://schemas.microsoft.com/office/drawing/2014/main" id="{9952682E-DE4C-48AB-98B8-E673CAD6CF41}"/>
              </a:ext>
            </a:extLst>
          </p:cNvPr>
          <p:cNvSpPr/>
          <p:nvPr/>
        </p:nvSpPr>
        <p:spPr>
          <a:xfrm>
            <a:off x="5327657" y="5374280"/>
            <a:ext cx="5631674" cy="341413"/>
          </a:xfrm>
          <a:custGeom>
            <a:avLst/>
            <a:gdLst>
              <a:gd name="connsiteX0" fmla="*/ 0 w 1059819"/>
              <a:gd name="connsiteY0" fmla="*/ 0 h 433230"/>
              <a:gd name="connsiteX1" fmla="*/ 1059819 w 1059819"/>
              <a:gd name="connsiteY1" fmla="*/ 0 h 433230"/>
              <a:gd name="connsiteX2" fmla="*/ 1059819 w 1059819"/>
              <a:gd name="connsiteY2" fmla="*/ 433230 h 433230"/>
              <a:gd name="connsiteX3" fmla="*/ 0 w 1059819"/>
              <a:gd name="connsiteY3" fmla="*/ 433230 h 433230"/>
              <a:gd name="connsiteX4" fmla="*/ 0 w 1059819"/>
              <a:gd name="connsiteY4" fmla="*/ 0 h 4332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59819" h="433230">
                <a:moveTo>
                  <a:pt x="0" y="0"/>
                </a:moveTo>
                <a:lnTo>
                  <a:pt x="1059819" y="0"/>
                </a:lnTo>
                <a:lnTo>
                  <a:pt x="1059819" y="433230"/>
                </a:lnTo>
                <a:lnTo>
                  <a:pt x="0" y="433230"/>
                </a:lnTo>
                <a:lnTo>
                  <a:pt x="0" y="0"/>
                </a:lnTo>
                <a:close/>
              </a:path>
            </a:pathLst>
          </a:custGeom>
          <a:solidFill>
            <a:srgbClr val="00B0F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620" tIns="7620" rIns="7620" bIns="7620" numCol="1" spcCol="127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YAFyMcdwzpc 0"/>
                <a:ea typeface="+mn-ea"/>
                <a:cs typeface="+mn-cs"/>
              </a:rPr>
              <a:t>Decision: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YAFyMcdwzpc 0"/>
                <a:ea typeface="+mn-ea"/>
                <a:cs typeface="+mn-cs"/>
              </a:rPr>
              <a:t>Feature/tool enabled?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20FB5EF8-E5F6-490E-A62B-B7237DB649CC}"/>
              </a:ext>
            </a:extLst>
          </p:cNvPr>
          <p:cNvSpPr txBox="1"/>
          <p:nvPr/>
        </p:nvSpPr>
        <p:spPr>
          <a:xfrm>
            <a:off x="10387694" y="650395"/>
            <a:ext cx="1804306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Flowchart</a:t>
            </a:r>
            <a:r>
              <a:rPr kumimoji="0" lang="en-GB" sz="105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Key:</a:t>
            </a:r>
          </a:p>
        </p:txBody>
      </p:sp>
      <p:sp>
        <p:nvSpPr>
          <p:cNvPr id="53" name="Freeform: Shape 52">
            <a:extLst>
              <a:ext uri="{FF2B5EF4-FFF2-40B4-BE49-F238E27FC236}">
                <a16:creationId xmlns:a16="http://schemas.microsoft.com/office/drawing/2014/main" id="{76BB71E7-2148-4BA1-BD16-7002320EAA75}"/>
              </a:ext>
            </a:extLst>
          </p:cNvPr>
          <p:cNvSpPr/>
          <p:nvPr/>
        </p:nvSpPr>
        <p:spPr>
          <a:xfrm>
            <a:off x="11096534" y="883482"/>
            <a:ext cx="587411" cy="169397"/>
          </a:xfrm>
          <a:custGeom>
            <a:avLst/>
            <a:gdLst>
              <a:gd name="connsiteX0" fmla="*/ 0 w 1059819"/>
              <a:gd name="connsiteY0" fmla="*/ 0 h 433230"/>
              <a:gd name="connsiteX1" fmla="*/ 1059819 w 1059819"/>
              <a:gd name="connsiteY1" fmla="*/ 0 h 433230"/>
              <a:gd name="connsiteX2" fmla="*/ 1059819 w 1059819"/>
              <a:gd name="connsiteY2" fmla="*/ 433230 h 433230"/>
              <a:gd name="connsiteX3" fmla="*/ 0 w 1059819"/>
              <a:gd name="connsiteY3" fmla="*/ 433230 h 433230"/>
              <a:gd name="connsiteX4" fmla="*/ 0 w 1059819"/>
              <a:gd name="connsiteY4" fmla="*/ 0 h 4332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59819" h="433230">
                <a:moveTo>
                  <a:pt x="0" y="0"/>
                </a:moveTo>
                <a:lnTo>
                  <a:pt x="1059819" y="0"/>
                </a:lnTo>
                <a:lnTo>
                  <a:pt x="1059819" y="433230"/>
                </a:lnTo>
                <a:lnTo>
                  <a:pt x="0" y="433230"/>
                </a:lnTo>
                <a:lnTo>
                  <a:pt x="0" y="0"/>
                </a:lnTo>
                <a:close/>
              </a:path>
            </a:pathLst>
          </a:custGeom>
          <a:solidFill>
            <a:srgbClr val="00B0F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620" tIns="7620" rIns="7620" bIns="7620" numCol="1" spcCol="127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YAFyMcdwzpc 0"/>
              <a:ea typeface="+mn-ea"/>
              <a:cs typeface="+mn-cs"/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3E2BF939-C78A-4A0B-B566-B6F236B2A6F4}"/>
              </a:ext>
            </a:extLst>
          </p:cNvPr>
          <p:cNvSpPr txBox="1"/>
          <p:nvPr/>
        </p:nvSpPr>
        <p:spPr>
          <a:xfrm>
            <a:off x="10387694" y="846047"/>
            <a:ext cx="146754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Decisions</a:t>
            </a:r>
          </a:p>
        </p:txBody>
      </p:sp>
    </p:spTree>
    <p:extLst>
      <p:ext uri="{BB962C8B-B14F-4D97-AF65-F5344CB8AC3E}">
        <p14:creationId xmlns:p14="http://schemas.microsoft.com/office/powerpoint/2010/main" val="14751020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261</Words>
  <Application>Microsoft Office PowerPoint</Application>
  <PresentationFormat>Widescreen</PresentationFormat>
  <Paragraphs>45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YAFdJsnKuGg 0</vt:lpstr>
      <vt:lpstr>YAFyMcdwzpc 0</vt:lpstr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Alan Hamilton</dc:creator>
  <cp:lastModifiedBy>Alan Hamilton</cp:lastModifiedBy>
  <cp:revision>1</cp:revision>
  <dcterms:created xsi:type="dcterms:W3CDTF">2025-03-20T12:27:07Z</dcterms:created>
  <dcterms:modified xsi:type="dcterms:W3CDTF">2025-03-20T12:28:23Z</dcterms:modified>
</cp:coreProperties>
</file>